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3" r:id="rId1"/>
    <p:sldMasterId id="2147483859" r:id="rId2"/>
    <p:sldMasterId id="2147483865" r:id="rId3"/>
    <p:sldMasterId id="2147483869" r:id="rId4"/>
    <p:sldMasterId id="2147483874" r:id="rId5"/>
    <p:sldMasterId id="2147483879" r:id="rId6"/>
    <p:sldMasterId id="2147483884" r:id="rId7"/>
    <p:sldMasterId id="2147483889" r:id="rId8"/>
  </p:sldMasterIdLst>
  <p:notesMasterIdLst>
    <p:notesMasterId r:id="rId93"/>
  </p:notesMasterIdLst>
  <p:handoutMasterIdLst>
    <p:handoutMasterId r:id="rId94"/>
  </p:handoutMasterIdLst>
  <p:sldIdLst>
    <p:sldId id="448" r:id="rId9"/>
    <p:sldId id="283" r:id="rId10"/>
    <p:sldId id="449" r:id="rId11"/>
    <p:sldId id="285" r:id="rId12"/>
    <p:sldId id="286" r:id="rId13"/>
    <p:sldId id="287" r:id="rId14"/>
    <p:sldId id="289" r:id="rId15"/>
    <p:sldId id="288" r:id="rId16"/>
    <p:sldId id="290" r:id="rId17"/>
    <p:sldId id="291" r:id="rId18"/>
    <p:sldId id="293" r:id="rId19"/>
    <p:sldId id="294" r:id="rId20"/>
    <p:sldId id="295" r:id="rId21"/>
    <p:sldId id="296" r:id="rId22"/>
    <p:sldId id="297" r:id="rId23"/>
    <p:sldId id="450" r:id="rId24"/>
    <p:sldId id="451" r:id="rId25"/>
    <p:sldId id="502" r:id="rId26"/>
    <p:sldId id="301" r:id="rId27"/>
    <p:sldId id="503" r:id="rId28"/>
    <p:sldId id="504" r:id="rId29"/>
    <p:sldId id="505" r:id="rId30"/>
    <p:sldId id="506" r:id="rId31"/>
    <p:sldId id="507" r:id="rId32"/>
    <p:sldId id="394" r:id="rId33"/>
    <p:sldId id="519" r:id="rId34"/>
    <p:sldId id="520" r:id="rId35"/>
    <p:sldId id="521" r:id="rId36"/>
    <p:sldId id="522" r:id="rId37"/>
    <p:sldId id="523" r:id="rId38"/>
    <p:sldId id="524" r:id="rId39"/>
    <p:sldId id="525" r:id="rId40"/>
    <p:sldId id="526" r:id="rId41"/>
    <p:sldId id="527" r:id="rId42"/>
    <p:sldId id="528" r:id="rId43"/>
    <p:sldId id="529" r:id="rId44"/>
    <p:sldId id="530" r:id="rId45"/>
    <p:sldId id="531" r:id="rId46"/>
    <p:sldId id="532" r:id="rId47"/>
    <p:sldId id="533" r:id="rId48"/>
    <p:sldId id="534" r:id="rId49"/>
    <p:sldId id="535" r:id="rId50"/>
    <p:sldId id="536" r:id="rId51"/>
    <p:sldId id="537" r:id="rId52"/>
    <p:sldId id="538" r:id="rId53"/>
    <p:sldId id="539" r:id="rId54"/>
    <p:sldId id="540" r:id="rId55"/>
    <p:sldId id="541" r:id="rId56"/>
    <p:sldId id="518" r:id="rId57"/>
    <p:sldId id="381" r:id="rId58"/>
    <p:sldId id="326" r:id="rId59"/>
    <p:sldId id="327" r:id="rId60"/>
    <p:sldId id="328" r:id="rId61"/>
    <p:sldId id="487" r:id="rId62"/>
    <p:sldId id="486" r:id="rId63"/>
    <p:sldId id="484" r:id="rId64"/>
    <p:sldId id="333" r:id="rId65"/>
    <p:sldId id="334" r:id="rId66"/>
    <p:sldId id="336" r:id="rId67"/>
    <p:sldId id="335" r:id="rId68"/>
    <p:sldId id="337" r:id="rId69"/>
    <p:sldId id="338" r:id="rId70"/>
    <p:sldId id="339" r:id="rId71"/>
    <p:sldId id="341" r:id="rId72"/>
    <p:sldId id="340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54" r:id="rId86"/>
    <p:sldId id="356" r:id="rId87"/>
    <p:sldId id="355" r:id="rId88"/>
    <p:sldId id="357" r:id="rId89"/>
    <p:sldId id="358" r:id="rId90"/>
    <p:sldId id="359" r:id="rId91"/>
    <p:sldId id="360" r:id="rId9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y Chandler" initials="S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64"/>
    <a:srgbClr val="898989"/>
    <a:srgbClr val="6BBAD2"/>
    <a:srgbClr val="5A2049"/>
    <a:srgbClr val="B7B8B2"/>
    <a:srgbClr val="585858"/>
    <a:srgbClr val="8CC63F"/>
    <a:srgbClr val="D0D0D0"/>
    <a:srgbClr val="D1D1D1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9" autoAdjust="0"/>
    <p:restoredTop sz="94964" autoAdjust="0"/>
  </p:normalViewPr>
  <p:slideViewPr>
    <p:cSldViewPr snapToGrid="0" snapToObjects="1">
      <p:cViewPr>
        <p:scale>
          <a:sx n="100" d="100"/>
          <a:sy n="100" d="100"/>
        </p:scale>
        <p:origin x="-9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9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slide" Target="slides/slide7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slide" Target="slides/slide82.xml"/><Relationship Id="rId95" Type="http://schemas.openxmlformats.org/officeDocument/2006/relationships/commentAuthors" Target="commentAuthor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CB455-B466-4A10-8044-F8595F5475CE}" type="doc">
      <dgm:prSet loTypeId="urn:microsoft.com/office/officeart/2005/8/layout/pyramid3" loCatId="pyramid" qsTypeId="urn:microsoft.com/office/officeart/2005/8/quickstyle/3d4" qsCatId="3D" csTypeId="urn:microsoft.com/office/officeart/2005/8/colors/accent1_3" csCatId="accent1" phldr="1"/>
      <dgm:spPr/>
    </dgm:pt>
    <dgm:pt modelId="{08EF4D70-9CFB-4E21-A82A-5DBAD50F2E99}">
      <dgm:prSet phldrT="[Text]"/>
      <dgm:spPr/>
      <dgm:t>
        <a:bodyPr/>
        <a:lstStyle/>
        <a:p>
          <a:r>
            <a:rPr lang="en-US" b="1" dirty="0">
              <a:latin typeface="Helvetica" panose="020B0604020202030204" pitchFamily="34" charset="0"/>
              <a:cs typeface="Calibri" pitchFamily="34" charset="0"/>
            </a:rPr>
            <a:t>Examine the Construct Indicators</a:t>
          </a:r>
        </a:p>
      </dgm:t>
    </dgm:pt>
    <dgm:pt modelId="{20476E6A-C8CF-49F9-AF7B-0C1FBF129387}" type="parTrans" cxnId="{FC8D5F04-8342-4297-B0EC-4AEF3E91732E}">
      <dgm:prSet/>
      <dgm:spPr/>
      <dgm:t>
        <a:bodyPr/>
        <a:lstStyle/>
        <a:p>
          <a:endParaRPr lang="en-US"/>
        </a:p>
      </dgm:t>
    </dgm:pt>
    <dgm:pt modelId="{572DBFD9-07F3-478E-8879-5E6C21957D9B}" type="sibTrans" cxnId="{FC8D5F04-8342-4297-B0EC-4AEF3E91732E}">
      <dgm:prSet/>
      <dgm:spPr/>
      <dgm:t>
        <a:bodyPr/>
        <a:lstStyle/>
        <a:p>
          <a:endParaRPr lang="en-US"/>
        </a:p>
      </dgm:t>
    </dgm:pt>
    <dgm:pt modelId="{29D4E414-C42A-46F0-83A8-CFB1509CF742}">
      <dgm:prSet phldrT="[Text]"/>
      <dgm:spPr/>
      <dgm:t>
        <a:bodyPr/>
        <a:lstStyle/>
        <a:p>
          <a:r>
            <a:rPr lang="en-US" b="1" dirty="0">
              <a:latin typeface="Helvetica" panose="020B0604020202030204" pitchFamily="34" charset="0"/>
              <a:cs typeface="Calibri" pitchFamily="34" charset="0"/>
            </a:rPr>
            <a:t>Examine Items Within the Construct</a:t>
          </a:r>
        </a:p>
      </dgm:t>
    </dgm:pt>
    <dgm:pt modelId="{6B515FDC-18E7-469C-BFC9-92EF6A2B2523}" type="parTrans" cxnId="{53A127FD-C702-4E61-841B-B4FC8E7106EA}">
      <dgm:prSet/>
      <dgm:spPr/>
      <dgm:t>
        <a:bodyPr/>
        <a:lstStyle/>
        <a:p>
          <a:endParaRPr lang="en-US"/>
        </a:p>
      </dgm:t>
    </dgm:pt>
    <dgm:pt modelId="{C04B0096-E0E4-4ABC-B3FD-DA4CBD0E4FA5}" type="sibTrans" cxnId="{53A127FD-C702-4E61-841B-B4FC8E7106EA}">
      <dgm:prSet/>
      <dgm:spPr/>
      <dgm:t>
        <a:bodyPr/>
        <a:lstStyle/>
        <a:p>
          <a:endParaRPr lang="en-US"/>
        </a:p>
      </dgm:t>
    </dgm:pt>
    <dgm:pt modelId="{172FD129-D8F3-4D48-9598-54D6C3A80ED9}">
      <dgm:prSet phldrT="[Text]"/>
      <dgm:spPr/>
      <dgm:t>
        <a:bodyPr/>
        <a:lstStyle/>
        <a:p>
          <a:r>
            <a:rPr lang="en-US" b="1" dirty="0">
              <a:latin typeface="Helvetica" panose="020B0604020202030204" pitchFamily="34" charset="0"/>
              <a:cs typeface="Calibri" pitchFamily="34" charset="0"/>
            </a:rPr>
            <a:t>Determine an Item of Focus</a:t>
          </a:r>
        </a:p>
      </dgm:t>
    </dgm:pt>
    <dgm:pt modelId="{F11DE41D-139C-4B60-8115-08604AFF45CB}" type="parTrans" cxnId="{C9A513FB-4A95-485C-9F0D-9DA619E70EA6}">
      <dgm:prSet/>
      <dgm:spPr/>
      <dgm:t>
        <a:bodyPr/>
        <a:lstStyle/>
        <a:p>
          <a:endParaRPr lang="en-US"/>
        </a:p>
      </dgm:t>
    </dgm:pt>
    <dgm:pt modelId="{E41B93F8-6B08-4E75-9592-3A5E0716DC15}" type="sibTrans" cxnId="{C9A513FB-4A95-485C-9F0D-9DA619E70EA6}">
      <dgm:prSet/>
      <dgm:spPr/>
      <dgm:t>
        <a:bodyPr/>
        <a:lstStyle/>
        <a:p>
          <a:endParaRPr lang="en-US"/>
        </a:p>
      </dgm:t>
    </dgm:pt>
    <dgm:pt modelId="{D1E19B01-B2C1-4F13-A075-C43C5CFCB6CA}">
      <dgm:prSet phldrT="[Text]"/>
      <dgm:spPr/>
      <dgm:t>
        <a:bodyPr/>
        <a:lstStyle/>
        <a:p>
          <a:r>
            <a:rPr lang="en-US" b="1" dirty="0">
              <a:latin typeface="Helvetica" panose="020B0604020202030204" pitchFamily="34" charset="0"/>
              <a:cs typeface="Calibri" pitchFamily="34" charset="0"/>
            </a:rPr>
            <a:t>Determine a Construct of Focus</a:t>
          </a:r>
        </a:p>
      </dgm:t>
    </dgm:pt>
    <dgm:pt modelId="{6810BBA1-5404-43D8-84CB-0A213A587A25}" type="parTrans" cxnId="{A5EBB042-8276-4C01-B6FF-7704BAA4D68D}">
      <dgm:prSet/>
      <dgm:spPr/>
      <dgm:t>
        <a:bodyPr/>
        <a:lstStyle/>
        <a:p>
          <a:endParaRPr lang="en-US"/>
        </a:p>
      </dgm:t>
    </dgm:pt>
    <dgm:pt modelId="{423F6FB3-9B4D-4B54-BFFE-76782DC01356}" type="sibTrans" cxnId="{A5EBB042-8276-4C01-B6FF-7704BAA4D68D}">
      <dgm:prSet/>
      <dgm:spPr/>
      <dgm:t>
        <a:bodyPr/>
        <a:lstStyle/>
        <a:p>
          <a:endParaRPr lang="en-US"/>
        </a:p>
      </dgm:t>
    </dgm:pt>
    <dgm:pt modelId="{3FB31F00-6FA0-4A46-A04F-93CD6BAEB867}">
      <dgm:prSet phldrT="[Text]"/>
      <dgm:spPr/>
      <dgm:t>
        <a:bodyPr/>
        <a:lstStyle/>
        <a:p>
          <a:r>
            <a:rPr lang="en-US" b="1" dirty="0">
              <a:latin typeface="Helvetica" panose="020B0604020202030204" pitchFamily="34" charset="0"/>
              <a:cs typeface="Calibri" pitchFamily="34" charset="0"/>
            </a:rPr>
            <a:t>Develop  Plan</a:t>
          </a:r>
        </a:p>
        <a:p>
          <a:endParaRPr lang="en-US" dirty="0"/>
        </a:p>
      </dgm:t>
    </dgm:pt>
    <dgm:pt modelId="{6736A238-A3E4-4470-9340-BD7FA49575BB}" type="parTrans" cxnId="{F1089489-E14E-4256-B8CF-E14C46CC102D}">
      <dgm:prSet/>
      <dgm:spPr/>
      <dgm:t>
        <a:bodyPr/>
        <a:lstStyle/>
        <a:p>
          <a:endParaRPr lang="en-US"/>
        </a:p>
      </dgm:t>
    </dgm:pt>
    <dgm:pt modelId="{086D9F65-130B-40B4-9E9D-B7ACF0EE8A21}" type="sibTrans" cxnId="{F1089489-E14E-4256-B8CF-E14C46CC102D}">
      <dgm:prSet/>
      <dgm:spPr/>
      <dgm:t>
        <a:bodyPr/>
        <a:lstStyle/>
        <a:p>
          <a:endParaRPr lang="en-US"/>
        </a:p>
      </dgm:t>
    </dgm:pt>
    <dgm:pt modelId="{C7C19FCF-E315-4263-9347-F26D53322EE7}">
      <dgm:prSet phldrT="[Text]"/>
      <dgm:spPr/>
      <dgm:t>
        <a:bodyPr/>
        <a:lstStyle/>
        <a:p>
          <a:r>
            <a:rPr lang="en-US" b="1" dirty="0">
              <a:latin typeface="Helvetica" panose="020B0604020202030204" pitchFamily="34" charset="0"/>
              <a:cs typeface="Calibri" pitchFamily="34" charset="0"/>
            </a:rPr>
            <a:t>Analyze Individual Items</a:t>
          </a:r>
        </a:p>
      </dgm:t>
    </dgm:pt>
    <dgm:pt modelId="{CC1C1760-03B3-4306-8C08-C7F5423CA071}" type="parTrans" cxnId="{4F70CD8C-C13D-4A98-ADF1-C899A3C94E99}">
      <dgm:prSet/>
      <dgm:spPr/>
      <dgm:t>
        <a:bodyPr/>
        <a:lstStyle/>
        <a:p>
          <a:endParaRPr lang="en-US"/>
        </a:p>
      </dgm:t>
    </dgm:pt>
    <dgm:pt modelId="{A1906452-D6F9-4355-AE46-B2433D4FF126}" type="sibTrans" cxnId="{4F70CD8C-C13D-4A98-ADF1-C899A3C94E99}">
      <dgm:prSet/>
      <dgm:spPr/>
      <dgm:t>
        <a:bodyPr/>
        <a:lstStyle/>
        <a:p>
          <a:endParaRPr lang="en-US"/>
        </a:p>
      </dgm:t>
    </dgm:pt>
    <dgm:pt modelId="{ADDDD05E-72F2-4BFB-A7CF-86768B5BCBF0}" type="pres">
      <dgm:prSet presAssocID="{79ACB455-B466-4A10-8044-F8595F5475CE}" presName="Name0" presStyleCnt="0">
        <dgm:presLayoutVars>
          <dgm:dir/>
          <dgm:animLvl val="lvl"/>
          <dgm:resizeHandles val="exact"/>
        </dgm:presLayoutVars>
      </dgm:prSet>
      <dgm:spPr/>
    </dgm:pt>
    <dgm:pt modelId="{C8DB7281-1035-48CB-851A-866FCAD1D001}" type="pres">
      <dgm:prSet presAssocID="{08EF4D70-9CFB-4E21-A82A-5DBAD50F2E99}" presName="Name8" presStyleCnt="0"/>
      <dgm:spPr/>
    </dgm:pt>
    <dgm:pt modelId="{2E7D1D8F-D5D5-47E3-9E7D-5196386B6583}" type="pres">
      <dgm:prSet presAssocID="{08EF4D70-9CFB-4E21-A82A-5DBAD50F2E99}" presName="level" presStyleLbl="node1" presStyleIdx="0" presStyleCnt="6" custLinFactNeighborX="-51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5A302-334B-4919-9CB9-6F615F125F41}" type="pres">
      <dgm:prSet presAssocID="{08EF4D70-9CFB-4E21-A82A-5DBAD50F2E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EFBFB-DD58-4C47-9DDA-195177434C2A}" type="pres">
      <dgm:prSet presAssocID="{D1E19B01-B2C1-4F13-A075-C43C5CFCB6CA}" presName="Name8" presStyleCnt="0"/>
      <dgm:spPr/>
    </dgm:pt>
    <dgm:pt modelId="{F4543067-9D6C-40BD-A695-D24D2AA88C0B}" type="pres">
      <dgm:prSet presAssocID="{D1E19B01-B2C1-4F13-A075-C43C5CFCB6CA}" presName="level" presStyleLbl="node1" presStyleIdx="1" presStyleCnt="6" custLinFactNeighborX="7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D2CE5-C90D-40B5-A7D8-E189C873802D}" type="pres">
      <dgm:prSet presAssocID="{D1E19B01-B2C1-4F13-A075-C43C5CFCB6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523BB-F343-4826-B597-75B7EE567B98}" type="pres">
      <dgm:prSet presAssocID="{29D4E414-C42A-46F0-83A8-CFB1509CF742}" presName="Name8" presStyleCnt="0"/>
      <dgm:spPr/>
    </dgm:pt>
    <dgm:pt modelId="{23FA7E57-8F1A-4255-AB8E-F8F7FECC7CF7}" type="pres">
      <dgm:prSet presAssocID="{29D4E414-C42A-46F0-83A8-CFB1509CF742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6DFDF-5E2F-4CE2-ACE8-799D8927DA70}" type="pres">
      <dgm:prSet presAssocID="{29D4E414-C42A-46F0-83A8-CFB1509CF7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3ED96-F1E4-4231-AEE0-BEC745EC4728}" type="pres">
      <dgm:prSet presAssocID="{172FD129-D8F3-4D48-9598-54D6C3A80ED9}" presName="Name8" presStyleCnt="0"/>
      <dgm:spPr/>
    </dgm:pt>
    <dgm:pt modelId="{818BD295-0669-439C-B2EF-87ED8C41E6EB}" type="pres">
      <dgm:prSet presAssocID="{172FD129-D8F3-4D48-9598-54D6C3A80ED9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DA744-CBB4-4AA2-A863-64B52405985B}" type="pres">
      <dgm:prSet presAssocID="{172FD129-D8F3-4D48-9598-54D6C3A80E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C4A3C-AB7E-4C9B-BA90-C989F293B4B6}" type="pres">
      <dgm:prSet presAssocID="{C7C19FCF-E315-4263-9347-F26D53322EE7}" presName="Name8" presStyleCnt="0"/>
      <dgm:spPr/>
    </dgm:pt>
    <dgm:pt modelId="{19CF7740-59C7-44A1-B19D-0E310A8A6FE2}" type="pres">
      <dgm:prSet presAssocID="{C7C19FCF-E315-4263-9347-F26D53322EE7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F868C-1457-43B7-AACC-1D4F5E2215B3}" type="pres">
      <dgm:prSet presAssocID="{C7C19FCF-E315-4263-9347-F26D53322E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DF8E7-5528-4D9E-9A96-DAAA6898D471}" type="pres">
      <dgm:prSet presAssocID="{3FB31F00-6FA0-4A46-A04F-93CD6BAEB867}" presName="Name8" presStyleCnt="0"/>
      <dgm:spPr/>
    </dgm:pt>
    <dgm:pt modelId="{FBF224EC-52A9-4B2F-BD3A-5B4AC16683B5}" type="pres">
      <dgm:prSet presAssocID="{3FB31F00-6FA0-4A46-A04F-93CD6BAEB86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AB060-4DA2-463E-9405-FAB213EF56AA}" type="pres">
      <dgm:prSet presAssocID="{3FB31F00-6FA0-4A46-A04F-93CD6BAEB8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2DCE9F-AE8C-400B-BE48-C96A47E046C8}" type="presOf" srcId="{D1E19B01-B2C1-4F13-A075-C43C5CFCB6CA}" destId="{931D2CE5-C90D-40B5-A7D8-E189C873802D}" srcOrd="1" destOrd="0" presId="urn:microsoft.com/office/officeart/2005/8/layout/pyramid3"/>
    <dgm:cxn modelId="{59EB3993-96CC-4180-ABFD-AA1BA4B8A095}" type="presOf" srcId="{08EF4D70-9CFB-4E21-A82A-5DBAD50F2E99}" destId="{2275A302-334B-4919-9CB9-6F615F125F41}" srcOrd="1" destOrd="0" presId="urn:microsoft.com/office/officeart/2005/8/layout/pyramid3"/>
    <dgm:cxn modelId="{3C33F92F-CC00-4661-8673-AD9D4C134077}" type="presOf" srcId="{D1E19B01-B2C1-4F13-A075-C43C5CFCB6CA}" destId="{F4543067-9D6C-40BD-A695-D24D2AA88C0B}" srcOrd="0" destOrd="0" presId="urn:microsoft.com/office/officeart/2005/8/layout/pyramid3"/>
    <dgm:cxn modelId="{21050B0C-20B2-44C8-BD8F-1E460F0FA3A3}" type="presOf" srcId="{29D4E414-C42A-46F0-83A8-CFB1509CF742}" destId="{23FA7E57-8F1A-4255-AB8E-F8F7FECC7CF7}" srcOrd="0" destOrd="0" presId="urn:microsoft.com/office/officeart/2005/8/layout/pyramid3"/>
    <dgm:cxn modelId="{FE71BFF8-2689-4234-B13F-5E6B830BC886}" type="presOf" srcId="{3FB31F00-6FA0-4A46-A04F-93CD6BAEB867}" destId="{F67AB060-4DA2-463E-9405-FAB213EF56AA}" srcOrd="1" destOrd="0" presId="urn:microsoft.com/office/officeart/2005/8/layout/pyramid3"/>
    <dgm:cxn modelId="{4AD2D8BF-C372-4F02-8974-7209DF67472F}" type="presOf" srcId="{79ACB455-B466-4A10-8044-F8595F5475CE}" destId="{ADDDD05E-72F2-4BFB-A7CF-86768B5BCBF0}" srcOrd="0" destOrd="0" presId="urn:microsoft.com/office/officeart/2005/8/layout/pyramid3"/>
    <dgm:cxn modelId="{DC7AF7B6-0474-4565-9CD1-D3434AD1771B}" type="presOf" srcId="{08EF4D70-9CFB-4E21-A82A-5DBAD50F2E99}" destId="{2E7D1D8F-D5D5-47E3-9E7D-5196386B6583}" srcOrd="0" destOrd="0" presId="urn:microsoft.com/office/officeart/2005/8/layout/pyramid3"/>
    <dgm:cxn modelId="{F1089489-E14E-4256-B8CF-E14C46CC102D}" srcId="{79ACB455-B466-4A10-8044-F8595F5475CE}" destId="{3FB31F00-6FA0-4A46-A04F-93CD6BAEB867}" srcOrd="5" destOrd="0" parTransId="{6736A238-A3E4-4470-9340-BD7FA49575BB}" sibTransId="{086D9F65-130B-40B4-9E9D-B7ACF0EE8A21}"/>
    <dgm:cxn modelId="{91CB73D0-55D0-4596-8FA9-5E2F2CD833C6}" type="presOf" srcId="{C7C19FCF-E315-4263-9347-F26D53322EE7}" destId="{19CF7740-59C7-44A1-B19D-0E310A8A6FE2}" srcOrd="0" destOrd="0" presId="urn:microsoft.com/office/officeart/2005/8/layout/pyramid3"/>
    <dgm:cxn modelId="{4F70CD8C-C13D-4A98-ADF1-C899A3C94E99}" srcId="{79ACB455-B466-4A10-8044-F8595F5475CE}" destId="{C7C19FCF-E315-4263-9347-F26D53322EE7}" srcOrd="4" destOrd="0" parTransId="{CC1C1760-03B3-4306-8C08-C7F5423CA071}" sibTransId="{A1906452-D6F9-4355-AE46-B2433D4FF126}"/>
    <dgm:cxn modelId="{CB60CC23-2F51-4ACD-9C65-85362EADFE48}" type="presOf" srcId="{C7C19FCF-E315-4263-9347-F26D53322EE7}" destId="{097F868C-1457-43B7-AACC-1D4F5E2215B3}" srcOrd="1" destOrd="0" presId="urn:microsoft.com/office/officeart/2005/8/layout/pyramid3"/>
    <dgm:cxn modelId="{A5EBB042-8276-4C01-B6FF-7704BAA4D68D}" srcId="{79ACB455-B466-4A10-8044-F8595F5475CE}" destId="{D1E19B01-B2C1-4F13-A075-C43C5CFCB6CA}" srcOrd="1" destOrd="0" parTransId="{6810BBA1-5404-43D8-84CB-0A213A587A25}" sibTransId="{423F6FB3-9B4D-4B54-BFFE-76782DC01356}"/>
    <dgm:cxn modelId="{53A127FD-C702-4E61-841B-B4FC8E7106EA}" srcId="{79ACB455-B466-4A10-8044-F8595F5475CE}" destId="{29D4E414-C42A-46F0-83A8-CFB1509CF742}" srcOrd="2" destOrd="0" parTransId="{6B515FDC-18E7-469C-BFC9-92EF6A2B2523}" sibTransId="{C04B0096-E0E4-4ABC-B3FD-DA4CBD0E4FA5}"/>
    <dgm:cxn modelId="{39600343-2792-490B-AC21-A8D8D110BCA0}" type="presOf" srcId="{172FD129-D8F3-4D48-9598-54D6C3A80ED9}" destId="{075DA744-CBB4-4AA2-A863-64B52405985B}" srcOrd="1" destOrd="0" presId="urn:microsoft.com/office/officeart/2005/8/layout/pyramid3"/>
    <dgm:cxn modelId="{1D8D2271-CE6B-4DA1-AE61-87D273804F8A}" type="presOf" srcId="{3FB31F00-6FA0-4A46-A04F-93CD6BAEB867}" destId="{FBF224EC-52A9-4B2F-BD3A-5B4AC16683B5}" srcOrd="0" destOrd="0" presId="urn:microsoft.com/office/officeart/2005/8/layout/pyramid3"/>
    <dgm:cxn modelId="{0D271E56-E07C-4B79-98A3-7E7CF376E2A9}" type="presOf" srcId="{172FD129-D8F3-4D48-9598-54D6C3A80ED9}" destId="{818BD295-0669-439C-B2EF-87ED8C41E6EB}" srcOrd="0" destOrd="0" presId="urn:microsoft.com/office/officeart/2005/8/layout/pyramid3"/>
    <dgm:cxn modelId="{FC8D5F04-8342-4297-B0EC-4AEF3E91732E}" srcId="{79ACB455-B466-4A10-8044-F8595F5475CE}" destId="{08EF4D70-9CFB-4E21-A82A-5DBAD50F2E99}" srcOrd="0" destOrd="0" parTransId="{20476E6A-C8CF-49F9-AF7B-0C1FBF129387}" sibTransId="{572DBFD9-07F3-478E-8879-5E6C21957D9B}"/>
    <dgm:cxn modelId="{C9A513FB-4A95-485C-9F0D-9DA619E70EA6}" srcId="{79ACB455-B466-4A10-8044-F8595F5475CE}" destId="{172FD129-D8F3-4D48-9598-54D6C3A80ED9}" srcOrd="3" destOrd="0" parTransId="{F11DE41D-139C-4B60-8115-08604AFF45CB}" sibTransId="{E41B93F8-6B08-4E75-9592-3A5E0716DC15}"/>
    <dgm:cxn modelId="{809891E8-CC3A-4D95-88CB-5561A576B4BD}" type="presOf" srcId="{29D4E414-C42A-46F0-83A8-CFB1509CF742}" destId="{4D36DFDF-5E2F-4CE2-ACE8-799D8927DA70}" srcOrd="1" destOrd="0" presId="urn:microsoft.com/office/officeart/2005/8/layout/pyramid3"/>
    <dgm:cxn modelId="{1DE9D6E3-D430-45CB-9636-B9B0AA96C2E4}" type="presParOf" srcId="{ADDDD05E-72F2-4BFB-A7CF-86768B5BCBF0}" destId="{C8DB7281-1035-48CB-851A-866FCAD1D001}" srcOrd="0" destOrd="0" presId="urn:microsoft.com/office/officeart/2005/8/layout/pyramid3"/>
    <dgm:cxn modelId="{4F522783-FAEF-48E8-ADC8-F3832CBDC688}" type="presParOf" srcId="{C8DB7281-1035-48CB-851A-866FCAD1D001}" destId="{2E7D1D8F-D5D5-47E3-9E7D-5196386B6583}" srcOrd="0" destOrd="0" presId="urn:microsoft.com/office/officeart/2005/8/layout/pyramid3"/>
    <dgm:cxn modelId="{85940A74-2F20-45B2-B2AA-23C999DFB527}" type="presParOf" srcId="{C8DB7281-1035-48CB-851A-866FCAD1D001}" destId="{2275A302-334B-4919-9CB9-6F615F125F41}" srcOrd="1" destOrd="0" presId="urn:microsoft.com/office/officeart/2005/8/layout/pyramid3"/>
    <dgm:cxn modelId="{B0905151-60AE-4341-A6AD-96C44102E151}" type="presParOf" srcId="{ADDDD05E-72F2-4BFB-A7CF-86768B5BCBF0}" destId="{02BEFBFB-DD58-4C47-9DDA-195177434C2A}" srcOrd="1" destOrd="0" presId="urn:microsoft.com/office/officeart/2005/8/layout/pyramid3"/>
    <dgm:cxn modelId="{8A5E2F02-AE74-474A-9B1C-66643E8DA510}" type="presParOf" srcId="{02BEFBFB-DD58-4C47-9DDA-195177434C2A}" destId="{F4543067-9D6C-40BD-A695-D24D2AA88C0B}" srcOrd="0" destOrd="0" presId="urn:microsoft.com/office/officeart/2005/8/layout/pyramid3"/>
    <dgm:cxn modelId="{FE950985-85F6-458A-8A6F-123CE847DE0D}" type="presParOf" srcId="{02BEFBFB-DD58-4C47-9DDA-195177434C2A}" destId="{931D2CE5-C90D-40B5-A7D8-E189C873802D}" srcOrd="1" destOrd="0" presId="urn:microsoft.com/office/officeart/2005/8/layout/pyramid3"/>
    <dgm:cxn modelId="{02A962AD-3115-49F0-BEC8-78725B077116}" type="presParOf" srcId="{ADDDD05E-72F2-4BFB-A7CF-86768B5BCBF0}" destId="{4F8523BB-F343-4826-B597-75B7EE567B98}" srcOrd="2" destOrd="0" presId="urn:microsoft.com/office/officeart/2005/8/layout/pyramid3"/>
    <dgm:cxn modelId="{683E11E9-52CB-4F48-A865-E7229B5AC3C6}" type="presParOf" srcId="{4F8523BB-F343-4826-B597-75B7EE567B98}" destId="{23FA7E57-8F1A-4255-AB8E-F8F7FECC7CF7}" srcOrd="0" destOrd="0" presId="urn:microsoft.com/office/officeart/2005/8/layout/pyramid3"/>
    <dgm:cxn modelId="{4105DA26-92AC-492D-9474-4CE93AB51F54}" type="presParOf" srcId="{4F8523BB-F343-4826-B597-75B7EE567B98}" destId="{4D36DFDF-5E2F-4CE2-ACE8-799D8927DA70}" srcOrd="1" destOrd="0" presId="urn:microsoft.com/office/officeart/2005/8/layout/pyramid3"/>
    <dgm:cxn modelId="{BBAEB34E-A059-437C-BB7C-EEDD739B8DA4}" type="presParOf" srcId="{ADDDD05E-72F2-4BFB-A7CF-86768B5BCBF0}" destId="{8CA3ED96-F1E4-4231-AEE0-BEC745EC4728}" srcOrd="3" destOrd="0" presId="urn:microsoft.com/office/officeart/2005/8/layout/pyramid3"/>
    <dgm:cxn modelId="{3233617B-182F-46ED-A95D-32232ECFE866}" type="presParOf" srcId="{8CA3ED96-F1E4-4231-AEE0-BEC745EC4728}" destId="{818BD295-0669-439C-B2EF-87ED8C41E6EB}" srcOrd="0" destOrd="0" presId="urn:microsoft.com/office/officeart/2005/8/layout/pyramid3"/>
    <dgm:cxn modelId="{0CA1106E-A11E-44A5-845F-6F34A4463827}" type="presParOf" srcId="{8CA3ED96-F1E4-4231-AEE0-BEC745EC4728}" destId="{075DA744-CBB4-4AA2-A863-64B52405985B}" srcOrd="1" destOrd="0" presId="urn:microsoft.com/office/officeart/2005/8/layout/pyramid3"/>
    <dgm:cxn modelId="{FC5EC5F3-A8DB-4729-80CE-BBD1EEAF3FE4}" type="presParOf" srcId="{ADDDD05E-72F2-4BFB-A7CF-86768B5BCBF0}" destId="{683C4A3C-AB7E-4C9B-BA90-C989F293B4B6}" srcOrd="4" destOrd="0" presId="urn:microsoft.com/office/officeart/2005/8/layout/pyramid3"/>
    <dgm:cxn modelId="{1634AAF9-DF04-4F90-BA88-9B231FB4E11E}" type="presParOf" srcId="{683C4A3C-AB7E-4C9B-BA90-C989F293B4B6}" destId="{19CF7740-59C7-44A1-B19D-0E310A8A6FE2}" srcOrd="0" destOrd="0" presId="urn:microsoft.com/office/officeart/2005/8/layout/pyramid3"/>
    <dgm:cxn modelId="{F386F670-8F2B-42CE-A1E0-3F29817C0066}" type="presParOf" srcId="{683C4A3C-AB7E-4C9B-BA90-C989F293B4B6}" destId="{097F868C-1457-43B7-AACC-1D4F5E2215B3}" srcOrd="1" destOrd="0" presId="urn:microsoft.com/office/officeart/2005/8/layout/pyramid3"/>
    <dgm:cxn modelId="{24864C1E-0446-47FB-AC6A-8679B56601D8}" type="presParOf" srcId="{ADDDD05E-72F2-4BFB-A7CF-86768B5BCBF0}" destId="{BD6DF8E7-5528-4D9E-9A96-DAAA6898D471}" srcOrd="5" destOrd="0" presId="urn:microsoft.com/office/officeart/2005/8/layout/pyramid3"/>
    <dgm:cxn modelId="{902BE6E6-F4F7-4D00-9302-507C99284438}" type="presParOf" srcId="{BD6DF8E7-5528-4D9E-9A96-DAAA6898D471}" destId="{FBF224EC-52A9-4B2F-BD3A-5B4AC16683B5}" srcOrd="0" destOrd="0" presId="urn:microsoft.com/office/officeart/2005/8/layout/pyramid3"/>
    <dgm:cxn modelId="{1768AD55-B6C0-42C0-884C-884C39D76290}" type="presParOf" srcId="{BD6DF8E7-5528-4D9E-9A96-DAAA6898D471}" destId="{F67AB060-4DA2-463E-9405-FAB213EF56A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31F41-6C86-4CAD-9E2F-FE560D07E0ED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5F3C1972-7FDE-4E10-A55D-CA9567C16AB9}">
      <dgm:prSet phldrT="[Text]"/>
      <dgm:spPr/>
      <dgm:t>
        <a:bodyPr/>
        <a:lstStyle/>
        <a:p>
          <a:r>
            <a:rPr lang="en-US" dirty="0">
              <a:latin typeface="Helvetica" panose="020B0604020202030204" pitchFamily="34" charset="0"/>
              <a:cs typeface="Calibri" pitchFamily="34" charset="0"/>
            </a:rPr>
            <a:t>What is working?</a:t>
          </a:r>
        </a:p>
      </dgm:t>
    </dgm:pt>
    <dgm:pt modelId="{26ACFF84-3E69-4DC6-B832-82F97FFAF7AF}" type="parTrans" cxnId="{9A6E3F4A-7174-4B16-9FCB-9BA483A516A8}">
      <dgm:prSet/>
      <dgm:spPr/>
      <dgm:t>
        <a:bodyPr/>
        <a:lstStyle/>
        <a:p>
          <a:endParaRPr lang="en-US"/>
        </a:p>
      </dgm:t>
    </dgm:pt>
    <dgm:pt modelId="{4FD172C7-6065-43D1-BCAB-559D0793B8F8}" type="sibTrans" cxnId="{9A6E3F4A-7174-4B16-9FCB-9BA483A516A8}">
      <dgm:prSet/>
      <dgm:spPr/>
      <dgm:t>
        <a:bodyPr/>
        <a:lstStyle/>
        <a:p>
          <a:endParaRPr lang="en-US"/>
        </a:p>
      </dgm:t>
    </dgm:pt>
    <dgm:pt modelId="{9F6C4BA4-0910-45B6-9E25-67DA5DD9CF08}">
      <dgm:prSet phldrT="[Text]"/>
      <dgm:spPr/>
      <dgm:t>
        <a:bodyPr/>
        <a:lstStyle/>
        <a:p>
          <a:r>
            <a:rPr lang="en-US" dirty="0">
              <a:latin typeface="Helvetica" panose="020B0604020202030204" pitchFamily="34" charset="0"/>
              <a:cs typeface="Calibri" pitchFamily="34" charset="0"/>
            </a:rPr>
            <a:t>What is not working?</a:t>
          </a:r>
        </a:p>
      </dgm:t>
    </dgm:pt>
    <dgm:pt modelId="{A5A5D5C0-3838-4D9C-9FBE-B78B3C43C612}" type="parTrans" cxnId="{D01BE89C-C9BE-44F3-AAE2-33822DBB16FA}">
      <dgm:prSet/>
      <dgm:spPr/>
      <dgm:t>
        <a:bodyPr/>
        <a:lstStyle/>
        <a:p>
          <a:endParaRPr lang="en-US"/>
        </a:p>
      </dgm:t>
    </dgm:pt>
    <dgm:pt modelId="{A33F243A-1112-4E2D-92AE-AA35636E2400}" type="sibTrans" cxnId="{D01BE89C-C9BE-44F3-AAE2-33822DBB16FA}">
      <dgm:prSet/>
      <dgm:spPr/>
      <dgm:t>
        <a:bodyPr/>
        <a:lstStyle/>
        <a:p>
          <a:endParaRPr lang="en-US"/>
        </a:p>
      </dgm:t>
    </dgm:pt>
    <dgm:pt modelId="{243B7E5B-75AB-4774-AE24-E5BDD6EB5F81}">
      <dgm:prSet phldrT="[Text]"/>
      <dgm:spPr/>
      <dgm:t>
        <a:bodyPr/>
        <a:lstStyle/>
        <a:p>
          <a:r>
            <a:rPr lang="en-US" dirty="0">
              <a:latin typeface="Helvetica" panose="020B0604020202030204" pitchFamily="34" charset="0"/>
              <a:cs typeface="Calibri" pitchFamily="34" charset="0"/>
            </a:rPr>
            <a:t>What would be ideal?</a:t>
          </a:r>
        </a:p>
      </dgm:t>
    </dgm:pt>
    <dgm:pt modelId="{066C594D-2E53-4E05-B18A-B03A84BA5A2B}" type="parTrans" cxnId="{726366D0-B6DF-4819-A060-1622B20A8BF9}">
      <dgm:prSet/>
      <dgm:spPr/>
      <dgm:t>
        <a:bodyPr/>
        <a:lstStyle/>
        <a:p>
          <a:endParaRPr lang="en-US"/>
        </a:p>
      </dgm:t>
    </dgm:pt>
    <dgm:pt modelId="{DC6E995C-54CE-4932-BC82-BC62B4E7FF36}" type="sibTrans" cxnId="{726366D0-B6DF-4819-A060-1622B20A8BF9}">
      <dgm:prSet/>
      <dgm:spPr/>
      <dgm:t>
        <a:bodyPr/>
        <a:lstStyle/>
        <a:p>
          <a:endParaRPr lang="en-US"/>
        </a:p>
      </dgm:t>
    </dgm:pt>
    <dgm:pt modelId="{8EFA28F4-696C-41F6-A5D3-651C848F11E1}">
      <dgm:prSet phldrT="[Text]"/>
      <dgm:spPr/>
      <dgm:t>
        <a:bodyPr/>
        <a:lstStyle/>
        <a:p>
          <a:r>
            <a:rPr lang="en-US" dirty="0">
              <a:latin typeface="Helvetica" panose="020B0604020202030204" pitchFamily="34" charset="0"/>
              <a:cs typeface="Calibri" pitchFamily="34" charset="0"/>
            </a:rPr>
            <a:t>What are challenges to achieving the ideal?</a:t>
          </a:r>
        </a:p>
      </dgm:t>
    </dgm:pt>
    <dgm:pt modelId="{A354BFFF-A228-4C68-BA7D-C4CF7ED99DDF}" type="parTrans" cxnId="{40426FBA-54C7-4952-B32C-880901DB8C3A}">
      <dgm:prSet/>
      <dgm:spPr/>
      <dgm:t>
        <a:bodyPr/>
        <a:lstStyle/>
        <a:p>
          <a:endParaRPr lang="en-US"/>
        </a:p>
      </dgm:t>
    </dgm:pt>
    <dgm:pt modelId="{17523989-450D-4A52-885E-4A6DF336B928}" type="sibTrans" cxnId="{40426FBA-54C7-4952-B32C-880901DB8C3A}">
      <dgm:prSet/>
      <dgm:spPr/>
      <dgm:t>
        <a:bodyPr/>
        <a:lstStyle/>
        <a:p>
          <a:endParaRPr lang="en-US"/>
        </a:p>
      </dgm:t>
    </dgm:pt>
    <dgm:pt modelId="{7B2A716A-C01E-4C78-9AA3-23811463177B}" type="pres">
      <dgm:prSet presAssocID="{64D31F41-6C86-4CAD-9E2F-FE560D07E0ED}" presName="CompostProcess" presStyleCnt="0">
        <dgm:presLayoutVars>
          <dgm:dir/>
          <dgm:resizeHandles val="exact"/>
        </dgm:presLayoutVars>
      </dgm:prSet>
      <dgm:spPr/>
    </dgm:pt>
    <dgm:pt modelId="{D6414A21-EFFC-4202-9BD0-25EE78A2EA44}" type="pres">
      <dgm:prSet presAssocID="{64D31F41-6C86-4CAD-9E2F-FE560D07E0ED}" presName="arrow" presStyleLbl="bgShp" presStyleIdx="0" presStyleCnt="1"/>
      <dgm:spPr/>
    </dgm:pt>
    <dgm:pt modelId="{F0BB34C5-5645-459B-9EED-2055064FCDCB}" type="pres">
      <dgm:prSet presAssocID="{64D31F41-6C86-4CAD-9E2F-FE560D07E0ED}" presName="linearProcess" presStyleCnt="0"/>
      <dgm:spPr/>
    </dgm:pt>
    <dgm:pt modelId="{C2C490F7-393D-4F25-9F85-9403CBEA45D8}" type="pres">
      <dgm:prSet presAssocID="{5F3C1972-7FDE-4E10-A55D-CA9567C16AB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08AB2-F254-4390-8C99-A12200AC8673}" type="pres">
      <dgm:prSet presAssocID="{4FD172C7-6065-43D1-BCAB-559D0793B8F8}" presName="sibTrans" presStyleCnt="0"/>
      <dgm:spPr/>
    </dgm:pt>
    <dgm:pt modelId="{B8CBE49D-9DF7-4099-B7C4-29A5BA00910C}" type="pres">
      <dgm:prSet presAssocID="{9F6C4BA4-0910-45B6-9E25-67DA5DD9CF0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1CD09-04DA-4B1F-99D0-97CB153D6D4E}" type="pres">
      <dgm:prSet presAssocID="{A33F243A-1112-4E2D-92AE-AA35636E2400}" presName="sibTrans" presStyleCnt="0"/>
      <dgm:spPr/>
    </dgm:pt>
    <dgm:pt modelId="{CE5C7229-D2CB-42C9-A38F-11BD0F51DE2D}" type="pres">
      <dgm:prSet presAssocID="{243B7E5B-75AB-4774-AE24-E5BDD6EB5F8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C1C7C-3FF4-49C1-884A-0479C1759926}" type="pres">
      <dgm:prSet presAssocID="{DC6E995C-54CE-4932-BC82-BC62B4E7FF36}" presName="sibTrans" presStyleCnt="0"/>
      <dgm:spPr/>
    </dgm:pt>
    <dgm:pt modelId="{DA7ABD0D-3E54-4704-AB74-19AE1F11C3AE}" type="pres">
      <dgm:prSet presAssocID="{8EFA28F4-696C-41F6-A5D3-651C848F11E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8C0CC6-CEDC-4C84-92C8-3482AD362C50}" type="presOf" srcId="{243B7E5B-75AB-4774-AE24-E5BDD6EB5F81}" destId="{CE5C7229-D2CB-42C9-A38F-11BD0F51DE2D}" srcOrd="0" destOrd="0" presId="urn:microsoft.com/office/officeart/2005/8/layout/hProcess9"/>
    <dgm:cxn modelId="{D01BE89C-C9BE-44F3-AAE2-33822DBB16FA}" srcId="{64D31F41-6C86-4CAD-9E2F-FE560D07E0ED}" destId="{9F6C4BA4-0910-45B6-9E25-67DA5DD9CF08}" srcOrd="1" destOrd="0" parTransId="{A5A5D5C0-3838-4D9C-9FBE-B78B3C43C612}" sibTransId="{A33F243A-1112-4E2D-92AE-AA35636E2400}"/>
    <dgm:cxn modelId="{40426FBA-54C7-4952-B32C-880901DB8C3A}" srcId="{64D31F41-6C86-4CAD-9E2F-FE560D07E0ED}" destId="{8EFA28F4-696C-41F6-A5D3-651C848F11E1}" srcOrd="3" destOrd="0" parTransId="{A354BFFF-A228-4C68-BA7D-C4CF7ED99DDF}" sibTransId="{17523989-450D-4A52-885E-4A6DF336B928}"/>
    <dgm:cxn modelId="{83BD7A03-1966-4A43-B981-DDF3DC3A89F1}" type="presOf" srcId="{5F3C1972-7FDE-4E10-A55D-CA9567C16AB9}" destId="{C2C490F7-393D-4F25-9F85-9403CBEA45D8}" srcOrd="0" destOrd="0" presId="urn:microsoft.com/office/officeart/2005/8/layout/hProcess9"/>
    <dgm:cxn modelId="{1A2303AA-8C58-4714-8837-D34A1C4808A9}" type="presOf" srcId="{64D31F41-6C86-4CAD-9E2F-FE560D07E0ED}" destId="{7B2A716A-C01E-4C78-9AA3-23811463177B}" srcOrd="0" destOrd="0" presId="urn:microsoft.com/office/officeart/2005/8/layout/hProcess9"/>
    <dgm:cxn modelId="{726366D0-B6DF-4819-A060-1622B20A8BF9}" srcId="{64D31F41-6C86-4CAD-9E2F-FE560D07E0ED}" destId="{243B7E5B-75AB-4774-AE24-E5BDD6EB5F81}" srcOrd="2" destOrd="0" parTransId="{066C594D-2E53-4E05-B18A-B03A84BA5A2B}" sibTransId="{DC6E995C-54CE-4932-BC82-BC62B4E7FF36}"/>
    <dgm:cxn modelId="{CE9566E0-67AD-422D-ADC4-0F89E1C6DCE4}" type="presOf" srcId="{9F6C4BA4-0910-45B6-9E25-67DA5DD9CF08}" destId="{B8CBE49D-9DF7-4099-B7C4-29A5BA00910C}" srcOrd="0" destOrd="0" presId="urn:microsoft.com/office/officeart/2005/8/layout/hProcess9"/>
    <dgm:cxn modelId="{9A6E3F4A-7174-4B16-9FCB-9BA483A516A8}" srcId="{64D31F41-6C86-4CAD-9E2F-FE560D07E0ED}" destId="{5F3C1972-7FDE-4E10-A55D-CA9567C16AB9}" srcOrd="0" destOrd="0" parTransId="{26ACFF84-3E69-4DC6-B832-82F97FFAF7AF}" sibTransId="{4FD172C7-6065-43D1-BCAB-559D0793B8F8}"/>
    <dgm:cxn modelId="{D79BD329-6867-4012-B3B7-0887C5AA4369}" type="presOf" srcId="{8EFA28F4-696C-41F6-A5D3-651C848F11E1}" destId="{DA7ABD0D-3E54-4704-AB74-19AE1F11C3AE}" srcOrd="0" destOrd="0" presId="urn:microsoft.com/office/officeart/2005/8/layout/hProcess9"/>
    <dgm:cxn modelId="{AA4AD364-7750-4FCB-BA5A-B67917D1F3E1}" type="presParOf" srcId="{7B2A716A-C01E-4C78-9AA3-23811463177B}" destId="{D6414A21-EFFC-4202-9BD0-25EE78A2EA44}" srcOrd="0" destOrd="0" presId="urn:microsoft.com/office/officeart/2005/8/layout/hProcess9"/>
    <dgm:cxn modelId="{10E558B7-B9FC-482B-87D9-71C5AF3D8400}" type="presParOf" srcId="{7B2A716A-C01E-4C78-9AA3-23811463177B}" destId="{F0BB34C5-5645-459B-9EED-2055064FCDCB}" srcOrd="1" destOrd="0" presId="urn:microsoft.com/office/officeart/2005/8/layout/hProcess9"/>
    <dgm:cxn modelId="{7F66C061-23B8-424A-B3D3-B29F953DD171}" type="presParOf" srcId="{F0BB34C5-5645-459B-9EED-2055064FCDCB}" destId="{C2C490F7-393D-4F25-9F85-9403CBEA45D8}" srcOrd="0" destOrd="0" presId="urn:microsoft.com/office/officeart/2005/8/layout/hProcess9"/>
    <dgm:cxn modelId="{B2CC3301-0871-4534-969D-E34F82C00435}" type="presParOf" srcId="{F0BB34C5-5645-459B-9EED-2055064FCDCB}" destId="{52108AB2-F254-4390-8C99-A12200AC8673}" srcOrd="1" destOrd="0" presId="urn:microsoft.com/office/officeart/2005/8/layout/hProcess9"/>
    <dgm:cxn modelId="{0D4E342B-ED8A-45CD-89E0-BF5D340E9AD1}" type="presParOf" srcId="{F0BB34C5-5645-459B-9EED-2055064FCDCB}" destId="{B8CBE49D-9DF7-4099-B7C4-29A5BA00910C}" srcOrd="2" destOrd="0" presId="urn:microsoft.com/office/officeart/2005/8/layout/hProcess9"/>
    <dgm:cxn modelId="{EC86BA9F-DFB2-454C-B1AF-4FCF7810882F}" type="presParOf" srcId="{F0BB34C5-5645-459B-9EED-2055064FCDCB}" destId="{7F31CD09-04DA-4B1F-99D0-97CB153D6D4E}" srcOrd="3" destOrd="0" presId="urn:microsoft.com/office/officeart/2005/8/layout/hProcess9"/>
    <dgm:cxn modelId="{6F24B2DF-9990-447C-80CB-6ADF26DAFE2E}" type="presParOf" srcId="{F0BB34C5-5645-459B-9EED-2055064FCDCB}" destId="{CE5C7229-D2CB-42C9-A38F-11BD0F51DE2D}" srcOrd="4" destOrd="0" presId="urn:microsoft.com/office/officeart/2005/8/layout/hProcess9"/>
    <dgm:cxn modelId="{62D2C0A3-1441-4DB8-B388-FD085BF087A0}" type="presParOf" srcId="{F0BB34C5-5645-459B-9EED-2055064FCDCB}" destId="{A78C1C7C-3FF4-49C1-884A-0479C1759926}" srcOrd="5" destOrd="0" presId="urn:microsoft.com/office/officeart/2005/8/layout/hProcess9"/>
    <dgm:cxn modelId="{17A34FA4-84B6-43C0-8D3A-346CEF91ABD3}" type="presParOf" srcId="{F0BB34C5-5645-459B-9EED-2055064FCDCB}" destId="{DA7ABD0D-3E54-4704-AB74-19AE1F11C3A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7C75C671-468D-464B-9A54-1B39CB2B8D4C}" type="datetime1">
              <a:rPr lang="en-US"/>
              <a:pPr>
                <a:defRPr/>
              </a:pPr>
              <a:t>6/26/2017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09123C79-ABF4-B049-A72C-B5D3C1170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34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B444252B-54A6-1A44-9577-C91D35E29C62}" type="datetime1">
              <a:rPr lang="en-US"/>
              <a:pPr>
                <a:defRPr/>
              </a:pPr>
              <a:t>6/26/2017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E4EFB787-CE36-164F-BBEA-7337D2BF12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92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-128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84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06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20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06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06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06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95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95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95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95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9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87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95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95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95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95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95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31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95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50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42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5EF3-0332-4A1E-A383-2F0FD0D0BDD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716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32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600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11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640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36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9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09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03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86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0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NTC Us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NT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73247" y="6400800"/>
            <a:ext cx="451655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12" tIns="53456" rIns="106912" bIns="53456" rtlCol="0" anchor="ctr"/>
          <a:lstStyle/>
          <a:p>
            <a:pPr algn="ctr"/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4743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 Induction NTC Mis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483330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2016 New Teacher Center.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041913" y="596906"/>
            <a:ext cx="44063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New Teacher Center’s mission is to improve student learning by accelerating the effectiveness of</a:t>
            </a:r>
            <a:r>
              <a:rPr lang="en-US" sz="3600" baseline="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new teachers, experienced teachers and school leaders.</a:t>
            </a:r>
            <a:endParaRPr lang="en-US" sz="36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G_882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72" y="125097"/>
            <a:ext cx="3452567" cy="66019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8781" y="121922"/>
            <a:ext cx="3456432" cy="6604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12" tIns="53456" rIns="106912" bIns="53456" rtlCol="0" anchor="ctr"/>
          <a:lstStyle/>
          <a:p>
            <a:pPr algn="ctr"/>
            <a:endParaRPr lang="en-US"/>
          </a:p>
        </p:txBody>
      </p:sp>
      <p:pic>
        <p:nvPicPr>
          <p:cNvPr id="2" name="Picture 1" descr="BorderTemplate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ol Leadership NTC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83330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2016 New Teacher Center.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041913" y="596906"/>
            <a:ext cx="44063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4546A"/>
                </a:solidFill>
                <a:latin typeface="Arial" charset="0"/>
                <a:ea typeface="Arial" charset="0"/>
                <a:cs typeface="Arial" charset="0"/>
              </a:rPr>
              <a:t>New Teacher Center’s mission is to improve student learning by accelerating the effectiveness of</a:t>
            </a:r>
            <a:r>
              <a:rPr lang="en-US" sz="3600" baseline="0" dirty="0" smtClean="0">
                <a:solidFill>
                  <a:srgbClr val="44546A"/>
                </a:solidFill>
                <a:latin typeface="Arial" charset="0"/>
                <a:ea typeface="Arial" charset="0"/>
                <a:cs typeface="Arial" charset="0"/>
              </a:rPr>
              <a:t> new teachers, experienced teachers and school leaders.</a:t>
            </a:r>
            <a:endParaRPr lang="en-US" sz="3600" dirty="0" smtClean="0">
              <a:solidFill>
                <a:srgbClr val="44546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 descr="IMG_882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72" y="125097"/>
            <a:ext cx="3452567" cy="66019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8781" y="121922"/>
            <a:ext cx="3456432" cy="6604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12" tIns="53456" rIns="106912" bIns="53456" rtlCol="0" anchor="ctr"/>
          <a:lstStyle/>
          <a:p>
            <a:pPr algn="ctr"/>
            <a:endParaRPr lang="en-US"/>
          </a:p>
        </p:txBody>
      </p:sp>
      <p:pic>
        <p:nvPicPr>
          <p:cNvPr id="2" name="Picture 1" descr="BorderTemplatePurp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6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Coaching NTC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83330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2016 New Teacher Center.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041913" y="596906"/>
            <a:ext cx="44063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4546A"/>
                </a:solidFill>
                <a:latin typeface="Arial" charset="0"/>
                <a:ea typeface="Arial" charset="0"/>
                <a:cs typeface="Arial" charset="0"/>
              </a:rPr>
              <a:t>New Teacher Center’s mission is to improve student learning by accelerating the effectiveness of</a:t>
            </a:r>
            <a:r>
              <a:rPr lang="en-US" sz="3600" baseline="0" dirty="0" smtClean="0">
                <a:solidFill>
                  <a:srgbClr val="44546A"/>
                </a:solidFill>
                <a:latin typeface="Arial" charset="0"/>
                <a:ea typeface="Arial" charset="0"/>
                <a:cs typeface="Arial" charset="0"/>
              </a:rPr>
              <a:t> new teachers, experienced teachers and school leaders.</a:t>
            </a:r>
            <a:endParaRPr lang="en-US" sz="3600" dirty="0" smtClean="0">
              <a:solidFill>
                <a:srgbClr val="44546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 descr="IMG_882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72" y="125097"/>
            <a:ext cx="3452567" cy="6601968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</p:pic>
      <p:sp>
        <p:nvSpPr>
          <p:cNvPr id="10" name="Rectangle 9"/>
          <p:cNvSpPr/>
          <p:nvPr userDrawn="1"/>
        </p:nvSpPr>
        <p:spPr>
          <a:xfrm>
            <a:off x="108781" y="121922"/>
            <a:ext cx="3456432" cy="6604000"/>
          </a:xfrm>
          <a:prstGeom prst="rect">
            <a:avLst/>
          </a:prstGeom>
          <a:solidFill>
            <a:schemeClr val="accent4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12" tIns="53456" rIns="106912" bIns="53456" rtlCol="0" anchor="ctr"/>
          <a:lstStyle/>
          <a:p>
            <a:pPr algn="ctr"/>
            <a:endParaRPr lang="en-US"/>
          </a:p>
        </p:txBody>
      </p:sp>
      <p:pic>
        <p:nvPicPr>
          <p:cNvPr id="2" name="Picture 1" descr="BorderTemplateTe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69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cher Inducti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7279" indent="-267279">
              <a:tabLst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62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acher Inductio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430"/>
            <a:ext cx="4040188" cy="64008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511"/>
            <a:ext cx="4040188" cy="395097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430"/>
            <a:ext cx="4041775" cy="64008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5511"/>
            <a:ext cx="4041775" cy="395097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85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acher Inductio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47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acher Inducti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221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hool Leadership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47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chool Leadershi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430"/>
            <a:ext cx="4040188" cy="64008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511"/>
            <a:ext cx="4040188" cy="395097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430"/>
            <a:ext cx="4041775" cy="64008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5511"/>
            <a:ext cx="4041775" cy="395097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2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neral NTC Us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430"/>
            <a:ext cx="4040188" cy="64008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511"/>
            <a:ext cx="4040188" cy="395097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430"/>
            <a:ext cx="4041775" cy="64008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511"/>
            <a:ext cx="4041775" cy="395097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91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chool Leadershi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77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chool Leadershi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727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ructional Coach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17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structional Coaching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430"/>
            <a:ext cx="4040188" cy="64008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511"/>
            <a:ext cx="4040188" cy="395097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430"/>
            <a:ext cx="4041775" cy="64008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5511"/>
            <a:ext cx="4041775" cy="395097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41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structional Coach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structional Coaching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417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LL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30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L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430"/>
            <a:ext cx="4040188" cy="64008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511"/>
            <a:ext cx="4040188" cy="395097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430"/>
            <a:ext cx="4041775" cy="64008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5511"/>
            <a:ext cx="4041775" cy="395097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L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13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30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eneral NTC Us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10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NTC Quote">
    <p:bg>
      <p:bgPr>
        <a:gradFill flip="none" rotWithShape="1">
          <a:gsLst>
            <a:gs pos="56000">
              <a:srgbClr val="383A38"/>
            </a:gs>
            <a:gs pos="100000">
              <a:srgbClr val="45474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1" y="5748607"/>
            <a:ext cx="7352748" cy="507846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Add Author/Citation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689131"/>
            <a:ext cx="7938050" cy="4996069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quote</a:t>
            </a:r>
          </a:p>
        </p:txBody>
      </p:sp>
    </p:spTree>
    <p:extLst>
      <p:ext uri="{BB962C8B-B14F-4D97-AF65-F5344CB8AC3E}">
        <p14:creationId xmlns:p14="http://schemas.microsoft.com/office/powerpoint/2010/main" val="399835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NTC Lighter Quote">
    <p:bg>
      <p:bgPr>
        <a:gradFill flip="none" rotWithShape="1">
          <a:gsLst>
            <a:gs pos="49000">
              <a:srgbClr val="6D6E71"/>
            </a:gs>
            <a:gs pos="100000">
              <a:srgbClr val="828387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1" y="5748607"/>
            <a:ext cx="7352748" cy="507846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Author/Citation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689131"/>
            <a:ext cx="7938050" cy="4996069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quote</a:t>
            </a:r>
          </a:p>
        </p:txBody>
      </p:sp>
    </p:spTree>
    <p:extLst>
      <p:ext uri="{BB962C8B-B14F-4D97-AF65-F5344CB8AC3E}">
        <p14:creationId xmlns:p14="http://schemas.microsoft.com/office/powerpoint/2010/main" val="1843876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 Induction Quote">
    <p:bg>
      <p:bgPr>
        <a:gradFill flip="none" rotWithShape="1">
          <a:gsLst>
            <a:gs pos="35000">
              <a:srgbClr val="DA7E31"/>
            </a:gs>
            <a:gs pos="100000">
              <a:srgbClr val="E2803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1" y="5748607"/>
            <a:ext cx="7352748" cy="507846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 Add Author/Citation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689131"/>
            <a:ext cx="7938050" cy="4996069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TI Quote</a:t>
            </a:r>
          </a:p>
        </p:txBody>
      </p:sp>
    </p:spTree>
    <p:extLst>
      <p:ext uri="{BB962C8B-B14F-4D97-AF65-F5344CB8AC3E}">
        <p14:creationId xmlns:p14="http://schemas.microsoft.com/office/powerpoint/2010/main" val="703118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ol Leadership Quote">
    <p:bg>
      <p:bgPr>
        <a:gradFill flip="none" rotWithShape="1">
          <a:gsLst>
            <a:gs pos="35000">
              <a:srgbClr val="863192"/>
            </a:gs>
            <a:gs pos="100000">
              <a:srgbClr val="9234A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1" y="5748607"/>
            <a:ext cx="7352748" cy="507846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Add Author/Citation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689131"/>
            <a:ext cx="7938050" cy="4996069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SL Quote</a:t>
            </a:r>
          </a:p>
        </p:txBody>
      </p:sp>
    </p:spTree>
    <p:extLst>
      <p:ext uri="{BB962C8B-B14F-4D97-AF65-F5344CB8AC3E}">
        <p14:creationId xmlns:p14="http://schemas.microsoft.com/office/powerpoint/2010/main" val="1322289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Coaching Quote">
    <p:bg>
      <p:bgPr>
        <a:gradFill flip="none" rotWithShape="1">
          <a:gsLst>
            <a:gs pos="46000">
              <a:srgbClr val="53A3B4"/>
            </a:gs>
            <a:gs pos="100000">
              <a:srgbClr val="57AEC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1" y="5748607"/>
            <a:ext cx="7352748" cy="507846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 Add Author/Citation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689131"/>
            <a:ext cx="7938050" cy="4996069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IC quote</a:t>
            </a:r>
          </a:p>
        </p:txBody>
      </p:sp>
    </p:spTree>
    <p:extLst>
      <p:ext uri="{BB962C8B-B14F-4D97-AF65-F5344CB8AC3E}">
        <p14:creationId xmlns:p14="http://schemas.microsoft.com/office/powerpoint/2010/main" val="484888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L Quote">
    <p:bg>
      <p:bgPr>
        <a:gradFill flip="none" rotWithShape="1">
          <a:gsLst>
            <a:gs pos="48000">
              <a:srgbClr val="282E6B"/>
            </a:gs>
            <a:gs pos="100000">
              <a:srgbClr val="303887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1" y="5748607"/>
            <a:ext cx="7352748" cy="507846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Add Author/Citation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689131"/>
            <a:ext cx="7938050" cy="4996069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TELL quote</a:t>
            </a:r>
          </a:p>
        </p:txBody>
      </p:sp>
    </p:spTree>
    <p:extLst>
      <p:ext uri="{BB962C8B-B14F-4D97-AF65-F5344CB8AC3E}">
        <p14:creationId xmlns:p14="http://schemas.microsoft.com/office/powerpoint/2010/main" val="514480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 Induction Quo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57613" y="217171"/>
            <a:ext cx="5165725" cy="5330190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TI Quote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57622" y="5679434"/>
            <a:ext cx="4421187" cy="941070"/>
          </a:xfrm>
        </p:spPr>
        <p:txBody>
          <a:bodyPr>
            <a:normAutofit/>
          </a:bodyPr>
          <a:lstStyle>
            <a:lvl1pPr>
              <a:defRPr sz="19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Author/Citation</a:t>
            </a: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483335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2016 New Teacher Center.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448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ol Leadership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83335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2016 New Teacher Center.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57613" y="217171"/>
            <a:ext cx="5165725" cy="5330190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SL Quote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57622" y="5679434"/>
            <a:ext cx="4421187" cy="941070"/>
          </a:xfrm>
        </p:spPr>
        <p:txBody>
          <a:bodyPr>
            <a:normAutofit/>
          </a:bodyPr>
          <a:lstStyle>
            <a:lvl1pPr>
              <a:defRPr sz="19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Author/Citation</a:t>
            </a:r>
          </a:p>
        </p:txBody>
      </p:sp>
    </p:spTree>
    <p:extLst>
      <p:ext uri="{BB962C8B-B14F-4D97-AF65-F5344CB8AC3E}">
        <p14:creationId xmlns:p14="http://schemas.microsoft.com/office/powerpoint/2010/main" val="234287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Coaching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83335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2016 New Teacher Center.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57613" y="217171"/>
            <a:ext cx="5165725" cy="5330190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IC Quote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57622" y="5679434"/>
            <a:ext cx="4421187" cy="941070"/>
          </a:xfrm>
        </p:spPr>
        <p:txBody>
          <a:bodyPr>
            <a:normAutofit/>
          </a:bodyPr>
          <a:lstStyle>
            <a:lvl1pPr>
              <a:defRPr sz="19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Author/Citation</a:t>
            </a:r>
          </a:p>
        </p:txBody>
      </p:sp>
    </p:spTree>
    <p:extLst>
      <p:ext uri="{BB962C8B-B14F-4D97-AF65-F5344CB8AC3E}">
        <p14:creationId xmlns:p14="http://schemas.microsoft.com/office/powerpoint/2010/main" val="1339882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 Induction NTC Mis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483335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2016 New Teacher Center.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041913" y="596916"/>
            <a:ext cx="44063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New Teacher Center’s mission is to improve student learning by accelerating the effectiveness of</a:t>
            </a:r>
            <a:r>
              <a:rPr lang="en-US" sz="3600" baseline="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new teachers, experienced teachers and school leaders.</a:t>
            </a:r>
            <a:endParaRPr lang="en-US" sz="36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G_882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72" y="125097"/>
            <a:ext cx="3452567" cy="66019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8781" y="121922"/>
            <a:ext cx="3456432" cy="6604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12" tIns="53456" rIns="106912" bIns="53456" rtlCol="0" anchor="ctr"/>
          <a:lstStyle/>
          <a:p>
            <a:pPr algn="ctr"/>
            <a:endParaRPr lang="en-US"/>
          </a:p>
        </p:txBody>
      </p:sp>
      <p:pic>
        <p:nvPicPr>
          <p:cNvPr id="2" name="Picture 1" descr="BorderTemplate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90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NTC Us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614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ol Leadership NTC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83335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2016 New Teacher Center.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041913" y="596916"/>
            <a:ext cx="44063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4546A"/>
                </a:solidFill>
                <a:latin typeface="Arial" charset="0"/>
                <a:ea typeface="Arial" charset="0"/>
                <a:cs typeface="Arial" charset="0"/>
              </a:rPr>
              <a:t>New Teacher Center’s mission is to improve student learning by accelerating the effectiveness of</a:t>
            </a:r>
            <a:r>
              <a:rPr lang="en-US" sz="3600" baseline="0" dirty="0" smtClean="0">
                <a:solidFill>
                  <a:srgbClr val="44546A"/>
                </a:solidFill>
                <a:latin typeface="Arial" charset="0"/>
                <a:ea typeface="Arial" charset="0"/>
                <a:cs typeface="Arial" charset="0"/>
              </a:rPr>
              <a:t> new teachers, experienced teachers and school leaders.</a:t>
            </a:r>
            <a:endParaRPr lang="en-US" sz="3600" dirty="0" smtClean="0">
              <a:solidFill>
                <a:srgbClr val="44546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 descr="IMG_882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72" y="125097"/>
            <a:ext cx="3452567" cy="66019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8781" y="121922"/>
            <a:ext cx="3456432" cy="6604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12" tIns="53456" rIns="106912" bIns="53456" rtlCol="0" anchor="ctr"/>
          <a:lstStyle/>
          <a:p>
            <a:pPr algn="ctr"/>
            <a:endParaRPr lang="en-US"/>
          </a:p>
        </p:txBody>
      </p:sp>
      <p:pic>
        <p:nvPicPr>
          <p:cNvPr id="2" name="Picture 1" descr="BorderTemplatePurp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71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Coaching NTC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83335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2016 New Teacher Center.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041913" y="596916"/>
            <a:ext cx="44063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4546A"/>
                </a:solidFill>
                <a:latin typeface="Arial" charset="0"/>
                <a:ea typeface="Arial" charset="0"/>
                <a:cs typeface="Arial" charset="0"/>
              </a:rPr>
              <a:t>New Teacher Center’s mission is to improve student learning by accelerating the effectiveness of</a:t>
            </a:r>
            <a:r>
              <a:rPr lang="en-US" sz="3600" baseline="0" dirty="0" smtClean="0">
                <a:solidFill>
                  <a:srgbClr val="44546A"/>
                </a:solidFill>
                <a:latin typeface="Arial" charset="0"/>
                <a:ea typeface="Arial" charset="0"/>
                <a:cs typeface="Arial" charset="0"/>
              </a:rPr>
              <a:t> new teachers, experienced teachers and school leaders.</a:t>
            </a:r>
            <a:endParaRPr lang="en-US" sz="3600" dirty="0" smtClean="0">
              <a:solidFill>
                <a:srgbClr val="44546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 descr="IMG_882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72" y="125097"/>
            <a:ext cx="3452567" cy="6601968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</p:pic>
      <p:sp>
        <p:nvSpPr>
          <p:cNvPr id="10" name="Rectangle 9"/>
          <p:cNvSpPr/>
          <p:nvPr userDrawn="1"/>
        </p:nvSpPr>
        <p:spPr>
          <a:xfrm>
            <a:off x="108781" y="121922"/>
            <a:ext cx="3456432" cy="6604000"/>
          </a:xfrm>
          <a:prstGeom prst="rect">
            <a:avLst/>
          </a:prstGeom>
          <a:solidFill>
            <a:schemeClr val="accent4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12" tIns="53456" rIns="106912" bIns="53456" rtlCol="0" anchor="ctr"/>
          <a:lstStyle/>
          <a:p>
            <a:pPr algn="ctr"/>
            <a:endParaRPr lang="en-US"/>
          </a:p>
        </p:txBody>
      </p:sp>
      <p:pic>
        <p:nvPicPr>
          <p:cNvPr id="2" name="Picture 1" descr="BorderTemplateTe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7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13288" y="111583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6/26/2017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eneral N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9577" y="1730059"/>
            <a:ext cx="6119445" cy="2032049"/>
          </a:xfrm>
          <a:prstGeom prst="rect">
            <a:avLst/>
          </a:prstGeom>
        </p:spPr>
        <p:txBody>
          <a:bodyPr lIns="106912" tIns="53456" rIns="106912" bIns="53456"/>
          <a:lstStyle>
            <a:lvl1pPr algn="l">
              <a:lnSpc>
                <a:spcPct val="100000"/>
              </a:lnSpc>
              <a:defRPr sz="4200" b="1">
                <a:solidFill>
                  <a:srgbClr val="86319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1134" y="4283765"/>
            <a:ext cx="4989999" cy="1752600"/>
          </a:xfrm>
          <a:prstGeom prst="rect">
            <a:avLst/>
          </a:prstGeom>
        </p:spPr>
        <p:txBody>
          <a:bodyPr lIns="106912" tIns="53456" rIns="106912" bIns="53456"/>
          <a:lstStyle>
            <a:lvl1pPr marL="0" indent="0" algn="r">
              <a:buNone/>
              <a:defRPr sz="2100">
                <a:solidFill>
                  <a:srgbClr val="863192"/>
                </a:solidFill>
                <a:latin typeface="Arial"/>
                <a:cs typeface="Arial"/>
              </a:defRPr>
            </a:lvl1pPr>
            <a:lvl2pPr marL="48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eneral NTC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3243" y="4155215"/>
            <a:ext cx="5286286" cy="1781765"/>
          </a:xfrm>
          <a:prstGeom prst="rect">
            <a:avLst/>
          </a:prstGeom>
        </p:spPr>
        <p:txBody>
          <a:bodyPr lIns="106912" tIns="53456" rIns="106912" bIns="53456"/>
          <a:lstStyle>
            <a:lvl1pPr algn="r">
              <a:defRPr sz="4200" b="0">
                <a:solidFill>
                  <a:srgbClr val="86319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8264" y="3435625"/>
            <a:ext cx="4691269" cy="646044"/>
          </a:xfrm>
          <a:prstGeom prst="rect">
            <a:avLst/>
          </a:prstGeom>
        </p:spPr>
        <p:txBody>
          <a:bodyPr lIns="106912" tIns="53456" rIns="106912" bIns="53456"/>
          <a:lstStyle>
            <a:lvl1pPr marL="0" indent="0" algn="r">
              <a:buNone/>
              <a:defRPr sz="2100" cap="all">
                <a:solidFill>
                  <a:srgbClr val="53A3B4"/>
                </a:solidFill>
                <a:latin typeface="Arial"/>
                <a:cs typeface="Arial"/>
              </a:defRPr>
            </a:lvl1pPr>
            <a:lvl2pPr marL="48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New section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773247" y="6400800"/>
            <a:ext cx="451655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12" tIns="53456" rIns="106912" bIns="53456" rtlCol="0" anchor="ctr"/>
          <a:lstStyle/>
          <a:p>
            <a:pPr algn="ctr"/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6162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NTC Conn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8509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12" tIns="53456" rIns="106912" bIns="53456" rtlCol="0" anchor="ctr"/>
          <a:lstStyle/>
          <a:p>
            <a:pPr algn="ctr"/>
            <a:endParaRPr lang="en-US" sz="1900"/>
          </a:p>
        </p:txBody>
      </p:sp>
      <p:sp>
        <p:nvSpPr>
          <p:cNvPr id="10" name="Rectangle 9"/>
          <p:cNvSpPr/>
          <p:nvPr userDrawn="1"/>
        </p:nvSpPr>
        <p:spPr>
          <a:xfrm>
            <a:off x="8305800" y="0"/>
            <a:ext cx="8509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12" tIns="53456" rIns="106912" bIns="53456" rtlCol="0" anchor="ctr"/>
          <a:lstStyle/>
          <a:p>
            <a:pPr algn="ctr"/>
            <a:endParaRPr lang="en-US" sz="1900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4043411" y="2824427"/>
            <a:ext cx="1065555" cy="127866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12" tIns="53456" rIns="106912" bIns="53456" rtlCol="0" anchor="ctr"/>
          <a:lstStyle/>
          <a:p>
            <a:pPr algn="ctr"/>
            <a:endParaRPr lang="en-US" sz="1900">
              <a:effectLst/>
            </a:endParaRPr>
          </a:p>
        </p:txBody>
      </p:sp>
      <p:pic>
        <p:nvPicPr>
          <p:cNvPr id="2" name="Picture 1" descr="PPTStayConnectedTempla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0"/>
            <a:ext cx="9144000" cy="6858000"/>
          </a:xfrm>
          <a:prstGeom prst="rect">
            <a:avLst/>
          </a:prstGeom>
        </p:spPr>
      </p:pic>
      <p:pic>
        <p:nvPicPr>
          <p:cNvPr id="9" name="Picture 8" descr="NTC_LogoOnWhiteRGB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994" y="2850933"/>
            <a:ext cx="905077" cy="10860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3299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NTC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25803" y="3185165"/>
            <a:ext cx="4540043" cy="2778319"/>
          </a:xfrm>
          <a:prstGeom prst="rect">
            <a:avLst/>
          </a:prstGeom>
        </p:spPr>
        <p:txBody>
          <a:bodyPr lIns="106912" tIns="53456" rIns="106912" bIns="53456" anchor="t" anchorCtr="0"/>
          <a:lstStyle>
            <a:lvl1pPr marL="0" indent="0">
              <a:spcBef>
                <a:spcPts val="0"/>
              </a:spcBef>
              <a:buNone/>
              <a:defRPr sz="2100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4811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22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33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44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5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66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677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488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names, email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773247" y="6400800"/>
            <a:ext cx="451655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12" tIns="53456" rIns="106912" bIns="53456" rtlCol="0" anchor="ctr"/>
          <a:lstStyle/>
          <a:p>
            <a:pPr algn="ctr"/>
            <a:endParaRPr lang="en-US" sz="1900"/>
          </a:p>
        </p:txBody>
      </p:sp>
      <p:sp>
        <p:nvSpPr>
          <p:cNvPr id="5" name="TextBox 4"/>
          <p:cNvSpPr txBox="1"/>
          <p:nvPr userDrawn="1"/>
        </p:nvSpPr>
        <p:spPr>
          <a:xfrm>
            <a:off x="2007777" y="1891558"/>
            <a:ext cx="3148425" cy="1400618"/>
          </a:xfrm>
          <a:prstGeom prst="rect">
            <a:avLst/>
          </a:prstGeom>
          <a:noFill/>
          <a:effectLst/>
        </p:spPr>
        <p:txBody>
          <a:bodyPr wrap="square" lIns="106912" tIns="53456" rIns="106912" bIns="53456" rtlCol="0">
            <a:spAutoFit/>
          </a:bodyPr>
          <a:lstStyle/>
          <a:p>
            <a:r>
              <a:rPr lang="en-US" sz="4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THANK YOU!</a:t>
            </a:r>
            <a:endParaRPr lang="en-US" sz="42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5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rderTemplateGra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975"/>
            <a:ext cx="8229600" cy="1239926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NTC_LogoOnWhiteRGB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039" y="5848184"/>
            <a:ext cx="586246" cy="703495"/>
          </a:xfrm>
          <a:prstGeom prst="rect">
            <a:avLst/>
          </a:prstGeom>
          <a:effectLst/>
        </p:spPr>
      </p:pic>
      <p:sp>
        <p:nvSpPr>
          <p:cNvPr id="9" name="Title Placeholder 1"/>
          <p:cNvSpPr txBox="1">
            <a:spLocks/>
          </p:cNvSpPr>
          <p:nvPr/>
        </p:nvSpPr>
        <p:spPr>
          <a:xfrm>
            <a:off x="483327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2017 New Teacher Center. All Rights Reserved.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87350"/>
            <a:ext cx="9144000" cy="64706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70000">
                <a:srgbClr val="D1D1D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0763" y="6168837"/>
            <a:ext cx="1316037" cy="47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6" y="6129338"/>
            <a:ext cx="97398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</p:sldLayoutIdLst>
  <p:timing>
    <p:tnLst>
      <p:par>
        <p:cTn id="1" dur="indefinite" restart="never" nodeType="tmRoot"/>
      </p:par>
    </p:tnLst>
  </p:timing>
  <p:txStyles>
    <p:titleStyle>
      <a:lvl1pPr algn="l" defTabSz="534558" rtl="0" eaLnBrk="1" latinLnBrk="0" hangingPunct="1">
        <a:spcBef>
          <a:spcPct val="0"/>
        </a:spcBef>
        <a:buNone/>
        <a:defRPr sz="42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267279" indent="-267279" algn="l" defTabSz="534558" rtl="0" eaLnBrk="1" latinLnBrk="0" hangingPunct="1">
        <a:spcBef>
          <a:spcPts val="0"/>
        </a:spcBef>
        <a:buFont typeface="Arial"/>
        <a:buChar char="•"/>
        <a:tabLst/>
        <a:defRPr sz="37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1pPr>
      <a:lvl2pPr marL="868657" indent="-334099" algn="l" defTabSz="534558" rtl="0" eaLnBrk="1" latinLnBrk="0" hangingPunct="1">
        <a:spcBef>
          <a:spcPts val="0"/>
        </a:spcBef>
        <a:buFont typeface="Arial"/>
        <a:buChar char="–"/>
        <a:defRPr sz="33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2pPr>
      <a:lvl3pPr marL="1336396" indent="-267279" algn="l" defTabSz="534558" rtl="0" eaLnBrk="1" latinLnBrk="0" hangingPunct="1">
        <a:spcBef>
          <a:spcPts val="0"/>
        </a:spcBef>
        <a:buFont typeface="Arial"/>
        <a:buChar char="•"/>
        <a:defRPr sz="28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3pPr>
      <a:lvl4pPr marL="1870954" indent="-267279" algn="l" defTabSz="534558" rtl="0" eaLnBrk="1" latinLnBrk="0" hangingPunct="1">
        <a:spcBef>
          <a:spcPts val="0"/>
        </a:spcBef>
        <a:buFont typeface="Arial"/>
        <a:buChar char="–"/>
        <a:defRPr sz="23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4pPr>
      <a:lvl5pPr marL="2405512" indent="-267279" algn="l" defTabSz="534558" rtl="0" eaLnBrk="1" latinLnBrk="0" hangingPunct="1">
        <a:spcBef>
          <a:spcPts val="0"/>
        </a:spcBef>
        <a:buFont typeface="Arial"/>
        <a:buChar char="»"/>
        <a:defRPr sz="23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5pPr>
      <a:lvl6pPr marL="2940070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TitleTempla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496981" y="484354"/>
            <a:ext cx="1380744" cy="165689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12" tIns="53456" rIns="106912" bIns="53456" rtlCol="0" anchor="ctr"/>
          <a:lstStyle/>
          <a:p>
            <a:pPr algn="ctr"/>
            <a:endParaRPr lang="en-US" sz="1900">
              <a:effectLst/>
            </a:endParaRPr>
          </a:p>
        </p:txBody>
      </p:sp>
      <p:pic>
        <p:nvPicPr>
          <p:cNvPr id="4" name="Picture 3" descr="NTC_LogoOnWhiteRGB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10" y="510856"/>
            <a:ext cx="1178207" cy="14138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3925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</p:sldLayoutIdLst>
  <p:hf hdr="0" ftr="0" dt="0"/>
  <p:txStyles>
    <p:titleStyle>
      <a:lvl1pPr algn="ctr" defTabSz="48110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827" indent="-360827" algn="l" defTabSz="481102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91" indent="-300689" algn="l" defTabSz="481102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756" indent="-240551" algn="l" defTabSz="481102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858" indent="-240551" algn="l" defTabSz="48110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4961" indent="-240551" algn="l" defTabSz="481102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6063" indent="-240551" algn="l" defTabSz="48110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166" indent="-240551" algn="l" defTabSz="48110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8268" indent="-240551" algn="l" defTabSz="48110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371" indent="-240551" algn="l" defTabSz="48110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1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102" algn="l" defTabSz="481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2205" algn="l" defTabSz="481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3307" algn="l" defTabSz="481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4410" algn="l" defTabSz="481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5512" algn="l" defTabSz="481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614" algn="l" defTabSz="481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7717" algn="l" defTabSz="481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8819" algn="l" defTabSz="481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rderTemplateGra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8227390" y="5745041"/>
            <a:ext cx="745426" cy="89451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12" tIns="53456" rIns="106912" bIns="53456"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5748607"/>
            <a:ext cx="7352748" cy="507846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en-US" dirty="0" smtClean="0"/>
              <a:t>Add Author/Citation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689119"/>
            <a:ext cx="7938050" cy="4996069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en-US" dirty="0" smtClean="0"/>
              <a:t>Add quote</a:t>
            </a:r>
          </a:p>
        </p:txBody>
      </p:sp>
      <p:pic>
        <p:nvPicPr>
          <p:cNvPr id="8" name="Picture 7" descr="NTC_LogoOnWhiteRGB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040" y="5787228"/>
            <a:ext cx="586246" cy="703495"/>
          </a:xfrm>
          <a:prstGeom prst="rect">
            <a:avLst/>
          </a:prstGeom>
          <a:effectLst/>
        </p:spPr>
      </p:pic>
      <p:sp>
        <p:nvSpPr>
          <p:cNvPr id="11" name="Title Placeholder 1"/>
          <p:cNvSpPr txBox="1">
            <a:spLocks/>
          </p:cNvSpPr>
          <p:nvPr/>
        </p:nvSpPr>
        <p:spPr>
          <a:xfrm>
            <a:off x="483329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2017 New Teacher Center. All Rights Reserved.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6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</p:sldLayoutIdLst>
  <p:hf hdr="0" ftr="0" dt="0"/>
  <p:txStyles>
    <p:titleStyle>
      <a:lvl1pPr algn="r" defTabSz="534558" rtl="0" eaLnBrk="1" latinLnBrk="0" hangingPunct="1">
        <a:spcBef>
          <a:spcPct val="0"/>
        </a:spcBef>
        <a:buNone/>
        <a:defRPr sz="2800" kern="1200" baseline="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0" indent="0" algn="l" defTabSz="534558" rtl="0" eaLnBrk="1" latinLnBrk="0" hangingPunct="1">
        <a:spcBef>
          <a:spcPts val="0"/>
        </a:spcBef>
        <a:buFont typeface="Arial"/>
        <a:buNone/>
        <a:defRPr sz="3700" kern="1200">
          <a:solidFill>
            <a:schemeClr val="accent6"/>
          </a:solidFill>
          <a:latin typeface="Arial"/>
          <a:ea typeface="+mn-ea"/>
          <a:cs typeface="Arial"/>
        </a:defRPr>
      </a:lvl1pPr>
      <a:lvl2pPr marL="868657" indent="-334099" algn="l" defTabSz="534558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336396" indent="-267279" algn="l" defTabSz="53455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870954" indent="-267279" algn="l" defTabSz="534558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405512" indent="-267279" algn="l" defTabSz="534558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940070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rderTemplate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975"/>
            <a:ext cx="8229600" cy="1239926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NTC_LogoOnWhiteRGB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040" y="5848190"/>
            <a:ext cx="586246" cy="703495"/>
          </a:xfrm>
          <a:prstGeom prst="rect">
            <a:avLst/>
          </a:prstGeom>
          <a:effectLst/>
        </p:spPr>
      </p:pic>
      <p:sp>
        <p:nvSpPr>
          <p:cNvPr id="11" name="Title Placeholder 1"/>
          <p:cNvSpPr txBox="1">
            <a:spLocks/>
          </p:cNvSpPr>
          <p:nvPr/>
        </p:nvSpPr>
        <p:spPr>
          <a:xfrm>
            <a:off x="483330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2017 New Teacher Center. All Rights Reserved.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00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</p:sldLayoutIdLst>
  <p:hf hdr="0" ftr="0" dt="0"/>
  <p:txStyles>
    <p:titleStyle>
      <a:lvl1pPr algn="l" defTabSz="534558" rtl="0" eaLnBrk="1" latinLnBrk="0" hangingPunct="1">
        <a:spcBef>
          <a:spcPct val="0"/>
        </a:spcBef>
        <a:buNone/>
        <a:defRPr sz="4200" b="1" kern="1200">
          <a:solidFill>
            <a:schemeClr val="accent5"/>
          </a:solidFill>
          <a:latin typeface="Arial"/>
          <a:ea typeface="+mj-ea"/>
          <a:cs typeface="Arial"/>
        </a:defRPr>
      </a:lvl1pPr>
    </p:titleStyle>
    <p:bodyStyle>
      <a:lvl1pPr marL="267279" indent="-267279" algn="l" defTabSz="534558" rtl="0" eaLnBrk="1" latinLnBrk="0" hangingPunct="1">
        <a:spcBef>
          <a:spcPts val="0"/>
        </a:spcBef>
        <a:buFont typeface="Arial"/>
        <a:buChar char="•"/>
        <a:tabLst/>
        <a:defRPr sz="37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1pPr>
      <a:lvl2pPr marL="868657" indent="-334099" algn="l" defTabSz="534558" rtl="0" eaLnBrk="1" latinLnBrk="0" hangingPunct="1">
        <a:spcBef>
          <a:spcPts val="0"/>
        </a:spcBef>
        <a:buFont typeface="Arial"/>
        <a:buChar char="–"/>
        <a:defRPr sz="33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2pPr>
      <a:lvl3pPr marL="1336396" indent="-267279" algn="l" defTabSz="534558" rtl="0" eaLnBrk="1" latinLnBrk="0" hangingPunct="1">
        <a:spcBef>
          <a:spcPts val="0"/>
        </a:spcBef>
        <a:buFont typeface="Arial"/>
        <a:buChar char="•"/>
        <a:defRPr sz="28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3pPr>
      <a:lvl4pPr marL="1870954" indent="-267279" algn="l" defTabSz="534558" rtl="0" eaLnBrk="1" latinLnBrk="0" hangingPunct="1">
        <a:spcBef>
          <a:spcPts val="0"/>
        </a:spcBef>
        <a:buFont typeface="Arial"/>
        <a:buChar char="–"/>
        <a:defRPr sz="23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4pPr>
      <a:lvl5pPr marL="2405512" indent="-267279" algn="l" defTabSz="534558" rtl="0" eaLnBrk="1" latinLnBrk="0" hangingPunct="1">
        <a:spcBef>
          <a:spcPts val="0"/>
        </a:spcBef>
        <a:buFont typeface="Arial"/>
        <a:buChar char="»"/>
        <a:defRPr sz="23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5pPr>
      <a:lvl6pPr marL="2940070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rderTemplatePurp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4986"/>
            <a:ext cx="8229600" cy="1236450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NTC_LogoOnWhiteRGB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040" y="5848192"/>
            <a:ext cx="586246" cy="703495"/>
          </a:xfrm>
          <a:prstGeom prst="rect">
            <a:avLst/>
          </a:prstGeom>
          <a:effectLst/>
        </p:spPr>
      </p:pic>
      <p:sp>
        <p:nvSpPr>
          <p:cNvPr id="9" name="Title Placeholder 1"/>
          <p:cNvSpPr txBox="1">
            <a:spLocks/>
          </p:cNvSpPr>
          <p:nvPr/>
        </p:nvSpPr>
        <p:spPr>
          <a:xfrm>
            <a:off x="483331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2017 New Teacher Center. All Rights Reserved.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09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</p:sldLayoutIdLst>
  <p:hf hdr="0" ftr="0" dt="0"/>
  <p:txStyles>
    <p:titleStyle>
      <a:lvl1pPr algn="l" defTabSz="534558" rtl="0" eaLnBrk="1" latinLnBrk="0" hangingPunct="1">
        <a:spcBef>
          <a:spcPct val="0"/>
        </a:spcBef>
        <a:buNone/>
        <a:defRPr sz="42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267279" indent="-267279" algn="l" defTabSz="534558" rtl="0" eaLnBrk="1" latinLnBrk="0" hangingPunct="1">
        <a:spcBef>
          <a:spcPts val="0"/>
        </a:spcBef>
        <a:buFont typeface="Arial"/>
        <a:buChar char="•"/>
        <a:tabLst/>
        <a:defRPr sz="37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1pPr>
      <a:lvl2pPr marL="868657" indent="-334099" algn="l" defTabSz="534558" rtl="0" eaLnBrk="1" latinLnBrk="0" hangingPunct="1">
        <a:spcBef>
          <a:spcPts val="0"/>
        </a:spcBef>
        <a:buFont typeface="Arial"/>
        <a:buChar char="–"/>
        <a:defRPr sz="33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2pPr>
      <a:lvl3pPr marL="1336396" indent="-267279" algn="l" defTabSz="534558" rtl="0" eaLnBrk="1" latinLnBrk="0" hangingPunct="1">
        <a:spcBef>
          <a:spcPts val="0"/>
        </a:spcBef>
        <a:buFont typeface="Arial"/>
        <a:buChar char="•"/>
        <a:defRPr sz="28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3pPr>
      <a:lvl4pPr marL="1870954" indent="-267279" algn="l" defTabSz="534558" rtl="0" eaLnBrk="1" latinLnBrk="0" hangingPunct="1">
        <a:spcBef>
          <a:spcPts val="0"/>
        </a:spcBef>
        <a:buFont typeface="Arial"/>
        <a:buChar char="–"/>
        <a:defRPr sz="23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4pPr>
      <a:lvl5pPr marL="2405512" indent="-267279" algn="l" defTabSz="534558" rtl="0" eaLnBrk="1" latinLnBrk="0" hangingPunct="1">
        <a:spcBef>
          <a:spcPts val="0"/>
        </a:spcBef>
        <a:buFont typeface="Arial"/>
        <a:buChar char="»"/>
        <a:defRPr sz="23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5pPr>
      <a:lvl6pPr marL="2940070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rderTemplateTe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975"/>
            <a:ext cx="8229600" cy="1239926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NTC_LogoOnWhiteRGB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040" y="5848194"/>
            <a:ext cx="586246" cy="703495"/>
          </a:xfrm>
          <a:prstGeom prst="rect">
            <a:avLst/>
          </a:prstGeom>
          <a:effectLst/>
        </p:spPr>
      </p:pic>
      <p:sp>
        <p:nvSpPr>
          <p:cNvPr id="11" name="Title Placeholder 1"/>
          <p:cNvSpPr txBox="1">
            <a:spLocks/>
          </p:cNvSpPr>
          <p:nvPr/>
        </p:nvSpPr>
        <p:spPr>
          <a:xfrm>
            <a:off x="483332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2017 New Teacher Center. All Rights Reserved.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1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</p:sldLayoutIdLst>
  <p:hf hdr="0" ftr="0" dt="0"/>
  <p:txStyles>
    <p:titleStyle>
      <a:lvl1pPr algn="l" defTabSz="534558" rtl="0" eaLnBrk="1" latinLnBrk="0" hangingPunct="1">
        <a:spcBef>
          <a:spcPct val="0"/>
        </a:spcBef>
        <a:buNone/>
        <a:defRPr sz="4200" b="1" kern="1200">
          <a:solidFill>
            <a:schemeClr val="accent4"/>
          </a:solidFill>
          <a:latin typeface="Arial"/>
          <a:ea typeface="+mj-ea"/>
          <a:cs typeface="Arial"/>
        </a:defRPr>
      </a:lvl1pPr>
    </p:titleStyle>
    <p:bodyStyle>
      <a:lvl1pPr marL="267279" indent="-267279" algn="l" defTabSz="534558" rtl="0" eaLnBrk="1" latinLnBrk="0" hangingPunct="1">
        <a:spcBef>
          <a:spcPts val="0"/>
        </a:spcBef>
        <a:buFont typeface="Arial"/>
        <a:buChar char="•"/>
        <a:tabLst/>
        <a:defRPr sz="37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1pPr>
      <a:lvl2pPr marL="868657" indent="-334099" algn="l" defTabSz="534558" rtl="0" eaLnBrk="1" latinLnBrk="0" hangingPunct="1">
        <a:spcBef>
          <a:spcPts val="0"/>
        </a:spcBef>
        <a:buFont typeface="Arial"/>
        <a:buChar char="–"/>
        <a:defRPr sz="33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2pPr>
      <a:lvl3pPr marL="1336396" indent="-267279" algn="l" defTabSz="534558" rtl="0" eaLnBrk="1" latinLnBrk="0" hangingPunct="1">
        <a:spcBef>
          <a:spcPts val="0"/>
        </a:spcBef>
        <a:buFont typeface="Arial"/>
        <a:buChar char="•"/>
        <a:defRPr sz="28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3pPr>
      <a:lvl4pPr marL="1870954" indent="-267279" algn="l" defTabSz="534558" rtl="0" eaLnBrk="1" latinLnBrk="0" hangingPunct="1">
        <a:spcBef>
          <a:spcPts val="0"/>
        </a:spcBef>
        <a:buFont typeface="Arial"/>
        <a:buChar char="–"/>
        <a:defRPr sz="23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4pPr>
      <a:lvl5pPr marL="2405512" indent="-267279" algn="l" defTabSz="534558" rtl="0" eaLnBrk="1" latinLnBrk="0" hangingPunct="1">
        <a:spcBef>
          <a:spcPts val="0"/>
        </a:spcBef>
        <a:buFont typeface="Arial"/>
        <a:buChar char="»"/>
        <a:defRPr sz="23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5pPr>
      <a:lvl6pPr marL="2940070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rderTemplate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NTC_LogoOnWhiteRGB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040" y="5848196"/>
            <a:ext cx="586246" cy="703495"/>
          </a:xfrm>
          <a:prstGeom prst="rect">
            <a:avLst/>
          </a:prstGeom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975"/>
            <a:ext cx="8229600" cy="1239926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483333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2017 New Teacher Center. All Rights Reserved.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6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</p:sldLayoutIdLst>
  <p:hf hdr="0" ftr="0" dt="0"/>
  <p:txStyles>
    <p:titleStyle>
      <a:lvl1pPr algn="l" defTabSz="534558" rtl="0" eaLnBrk="1" latinLnBrk="0" hangingPunct="1">
        <a:spcBef>
          <a:spcPct val="0"/>
        </a:spcBef>
        <a:buNone/>
        <a:defRPr sz="4200" b="1" kern="1200">
          <a:solidFill>
            <a:schemeClr val="accent3"/>
          </a:solidFill>
          <a:latin typeface="Arial"/>
          <a:ea typeface="+mj-ea"/>
          <a:cs typeface="Arial"/>
        </a:defRPr>
      </a:lvl1pPr>
    </p:titleStyle>
    <p:bodyStyle>
      <a:lvl1pPr marL="267279" indent="-267279" algn="l" defTabSz="534558" rtl="0" eaLnBrk="1" latinLnBrk="0" hangingPunct="1">
        <a:spcBef>
          <a:spcPts val="0"/>
        </a:spcBef>
        <a:buFont typeface="Arial"/>
        <a:buChar char="•"/>
        <a:tabLst/>
        <a:defRPr sz="3700" kern="1200">
          <a:solidFill>
            <a:schemeClr val="accent2"/>
          </a:solidFill>
          <a:latin typeface="Arial"/>
          <a:ea typeface="+mn-ea"/>
          <a:cs typeface="Arial"/>
        </a:defRPr>
      </a:lvl1pPr>
      <a:lvl2pPr marL="868657" indent="-334099" algn="l" defTabSz="534558" rtl="0" eaLnBrk="1" latinLnBrk="0" hangingPunct="1">
        <a:spcBef>
          <a:spcPts val="0"/>
        </a:spcBef>
        <a:buFont typeface="Arial"/>
        <a:buChar char="–"/>
        <a:defRPr sz="3300" kern="1200">
          <a:solidFill>
            <a:schemeClr val="accent2"/>
          </a:solidFill>
          <a:latin typeface="Arial"/>
          <a:ea typeface="+mn-ea"/>
          <a:cs typeface="Arial"/>
        </a:defRPr>
      </a:lvl2pPr>
      <a:lvl3pPr marL="1336396" indent="-267279" algn="l" defTabSz="534558" rtl="0" eaLnBrk="1" latinLnBrk="0" hangingPunct="1">
        <a:spcBef>
          <a:spcPts val="0"/>
        </a:spcBef>
        <a:buFont typeface="Arial"/>
        <a:buChar char="•"/>
        <a:defRPr sz="2800" kern="1200">
          <a:solidFill>
            <a:schemeClr val="accent2"/>
          </a:solidFill>
          <a:latin typeface="Arial"/>
          <a:ea typeface="+mn-ea"/>
          <a:cs typeface="Arial"/>
        </a:defRPr>
      </a:lvl3pPr>
      <a:lvl4pPr marL="1870954" indent="-267279" algn="l" defTabSz="534558" rtl="0" eaLnBrk="1" latinLnBrk="0" hangingPunct="1">
        <a:spcBef>
          <a:spcPts val="0"/>
        </a:spcBef>
        <a:buFont typeface="Arial"/>
        <a:buChar char="–"/>
        <a:defRPr sz="2300" kern="1200">
          <a:solidFill>
            <a:schemeClr val="accent2"/>
          </a:solidFill>
          <a:latin typeface="Arial"/>
          <a:ea typeface="+mn-ea"/>
          <a:cs typeface="Arial"/>
        </a:defRPr>
      </a:lvl4pPr>
      <a:lvl5pPr marL="2405512" indent="-267279" algn="l" defTabSz="534558" rtl="0" eaLnBrk="1" latinLnBrk="0" hangingPunct="1">
        <a:spcBef>
          <a:spcPts val="0"/>
        </a:spcBef>
        <a:buFont typeface="Arial"/>
        <a:buChar char="»"/>
        <a:defRPr sz="2300" kern="1200">
          <a:solidFill>
            <a:schemeClr val="accent2"/>
          </a:solidFill>
          <a:latin typeface="Arial"/>
          <a:ea typeface="+mn-ea"/>
          <a:cs typeface="Arial"/>
        </a:defRPr>
      </a:lvl5pPr>
      <a:lvl6pPr marL="2940070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rderTemplateGray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8227390" y="5745051"/>
            <a:ext cx="745426" cy="89451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12" tIns="53456" rIns="106912" bIns="53456"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5748607"/>
            <a:ext cx="7352748" cy="507846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en-US" dirty="0" smtClean="0"/>
              <a:t>Add Author/Citation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689129"/>
            <a:ext cx="7938050" cy="4996069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en-US" dirty="0" smtClean="0"/>
              <a:t>Add quote</a:t>
            </a:r>
          </a:p>
        </p:txBody>
      </p:sp>
      <p:pic>
        <p:nvPicPr>
          <p:cNvPr id="8" name="Picture 7" descr="NTC_LogoOnWhiteRGB.pn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040" y="5787238"/>
            <a:ext cx="586246" cy="703495"/>
          </a:xfrm>
          <a:prstGeom prst="rect">
            <a:avLst/>
          </a:prstGeom>
          <a:effectLst/>
        </p:spPr>
      </p:pic>
      <p:sp>
        <p:nvSpPr>
          <p:cNvPr id="11" name="Title Placeholder 1"/>
          <p:cNvSpPr txBox="1">
            <a:spLocks/>
          </p:cNvSpPr>
          <p:nvPr/>
        </p:nvSpPr>
        <p:spPr>
          <a:xfrm>
            <a:off x="483334" y="6449024"/>
            <a:ext cx="3161211" cy="291412"/>
          </a:xfrm>
          <a:prstGeom prst="rect">
            <a:avLst/>
          </a:prstGeom>
        </p:spPr>
        <p:txBody>
          <a:bodyPr vert="horz" lIns="53456" tIns="53456" rIns="106912" bIns="5345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●   </a:t>
            </a:r>
            <a:r>
              <a:rPr lang="en-US" sz="900" b="0" i="0" dirty="0" smtClean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Copyright © 2017 New Teacher Center. All Rights Reserved.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503" y="6470062"/>
            <a:ext cx="352698" cy="246456"/>
          </a:xfrm>
          <a:prstGeom prst="rect">
            <a:avLst/>
          </a:prstGeom>
          <a:noFill/>
        </p:spPr>
        <p:txBody>
          <a:bodyPr wrap="square" lIns="106912" tIns="53456" rIns="53456" bIns="53456" rtlCol="0" anchor="ctr" anchorCtr="0">
            <a:spAutoFit/>
          </a:bodyPr>
          <a:lstStyle/>
          <a:p>
            <a:pPr algn="r"/>
            <a:fld id="{7B6B297E-9696-3F45-857E-E5F69B85DACE}" type="slidenum">
              <a:rPr lang="en-US" sz="900" smtClean="0">
                <a:solidFill>
                  <a:schemeClr val="accent6"/>
                </a:solidFill>
                <a:latin typeface="+mn-lt"/>
                <a:cs typeface="Arial"/>
              </a:rPr>
              <a:pPr algn="r"/>
              <a:t>‹#›</a:t>
            </a:fld>
            <a:endParaRPr lang="en-US" sz="900" dirty="0">
              <a:solidFill>
                <a:schemeClr val="accent6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35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hf hdr="0" ftr="0" dt="0"/>
  <p:txStyles>
    <p:titleStyle>
      <a:lvl1pPr algn="r" defTabSz="534558" rtl="0" eaLnBrk="1" latinLnBrk="0" hangingPunct="1">
        <a:spcBef>
          <a:spcPct val="0"/>
        </a:spcBef>
        <a:buNone/>
        <a:defRPr sz="2800" kern="1200" baseline="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0" indent="0" algn="l" defTabSz="534558" rtl="0" eaLnBrk="1" latinLnBrk="0" hangingPunct="1">
        <a:spcBef>
          <a:spcPts val="0"/>
        </a:spcBef>
        <a:buFont typeface="Arial"/>
        <a:buNone/>
        <a:defRPr sz="3700" kern="1200">
          <a:solidFill>
            <a:schemeClr val="accent6"/>
          </a:solidFill>
          <a:latin typeface="Arial"/>
          <a:ea typeface="+mn-ea"/>
          <a:cs typeface="Arial"/>
        </a:defRPr>
      </a:lvl1pPr>
      <a:lvl2pPr marL="868657" indent="-334099" algn="l" defTabSz="534558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336396" indent="-267279" algn="l" defTabSz="53455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870954" indent="-267279" algn="l" defTabSz="534558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405512" indent="-267279" algn="l" defTabSz="534558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940070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73122"/>
            <a:ext cx="7772400" cy="182879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4964"/>
                </a:solidFill>
                <a:latin typeface="Helvetica" panose="020B0604020202030204" pitchFamily="34" charset="0"/>
                <a:cs typeface="Calibri" pitchFamily="34" charset="0"/>
              </a:rPr>
              <a:t>Using Your TELL Data:</a:t>
            </a:r>
            <a:br>
              <a:rPr lang="en-US" b="1" dirty="0" smtClean="0">
                <a:solidFill>
                  <a:srgbClr val="004964"/>
                </a:solidFill>
                <a:latin typeface="Helvetica" panose="020B0604020202030204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004964"/>
                </a:solidFill>
                <a:latin typeface="Helvetica" panose="020B0604020202030204" pitchFamily="34" charset="0"/>
                <a:cs typeface="Calibri" pitchFamily="34" charset="0"/>
              </a:rPr>
              <a:t>A Guide for School Leaders</a:t>
            </a:r>
            <a:endParaRPr lang="en-US" b="1" dirty="0">
              <a:solidFill>
                <a:srgbClr val="004964"/>
              </a:solidFill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933700"/>
            <a:ext cx="6400800" cy="685800"/>
          </a:xfrm>
        </p:spPr>
        <p:txBody>
          <a:bodyPr/>
          <a:lstStyle/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Insert date here</a:t>
            </a:r>
            <a:endParaRPr lang="en-US" dirty="0">
              <a:solidFill>
                <a:schemeClr val="tx1"/>
              </a:solidFill>
              <a:latin typeface="Helvetica" panose="020B0604020202030204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9" y="4403380"/>
            <a:ext cx="3971951" cy="2175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53" y="4995773"/>
            <a:ext cx="3562847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What We Know about </a:t>
            </a:r>
            <a:b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</a:br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Teaching Conditions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16363"/>
          </a:xfrm>
        </p:spPr>
        <p:txBody>
          <a:bodyPr/>
          <a:lstStyle/>
          <a:p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It matters for kids</a:t>
            </a:r>
          </a:p>
          <a:p>
            <a:pPr>
              <a:buNone/>
            </a:pPr>
            <a:endParaRPr lang="en-US" sz="1800" dirty="0" smtClean="0">
              <a:latin typeface="Helvetica" panose="020B0604020202030204" pitchFamily="34" charset="0"/>
              <a:cs typeface="Calibri" pitchFamily="34" charset="0"/>
            </a:endParaRPr>
          </a:p>
          <a:p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It matters for teacher </a:t>
            </a:r>
            <a:r>
              <a:rPr lang="en-US" sz="4000" dirty="0">
                <a:latin typeface="Helvetica" panose="020B0604020202030204" pitchFamily="34" charset="0"/>
                <a:cs typeface="Calibri" pitchFamily="34" charset="0"/>
              </a:rPr>
              <a:t>r</a:t>
            </a:r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etention</a:t>
            </a:r>
          </a:p>
          <a:p>
            <a:pPr>
              <a:buNone/>
            </a:pPr>
            <a:endParaRPr lang="en-US" sz="1800" dirty="0" smtClean="0">
              <a:latin typeface="Helvetica" panose="020B0604020202030204" pitchFamily="34" charset="0"/>
              <a:cs typeface="Calibri" pitchFamily="34" charset="0"/>
            </a:endParaRPr>
          </a:p>
          <a:p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Principals and teachers view teaching conditions differently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Reform is a Long Term Process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   </a:t>
            </a:r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According to new research by Linda Darling-Hammond,  it takes 30 – 100 hours of professional development extended over a 6 – 12 month period to affect change in the classroom</a:t>
            </a:r>
            <a:endParaRPr lang="en-US" sz="3200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Uses of the Data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>
              <a:latin typeface="Helvetica" panose="020B0604020202030204" pitchFamily="34" charset="0"/>
              <a:cs typeface="Calibri" pitchFamily="34" charset="0"/>
            </a:endParaRPr>
          </a:p>
          <a:p>
            <a:pPr lvl="0"/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As a baseline for improvement</a:t>
            </a:r>
          </a:p>
          <a:p>
            <a:pPr marL="109728" lvl="0" indent="0">
              <a:buNone/>
            </a:pPr>
            <a:endParaRPr lang="en-US" sz="1000" dirty="0" smtClean="0">
              <a:latin typeface="Helvetica" panose="020B0604020202030204" pitchFamily="34" charset="0"/>
              <a:cs typeface="Calibri" pitchFamily="34" charset="0"/>
            </a:endParaRPr>
          </a:p>
          <a:p>
            <a:pPr lvl="0"/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As a metric (a way to measure) for  improvement</a:t>
            </a:r>
          </a:p>
          <a:p>
            <a:pPr marL="109728" lvl="0" indent="0">
              <a:buNone/>
            </a:pPr>
            <a:endParaRPr lang="en-US" sz="1000" dirty="0" smtClean="0">
              <a:latin typeface="Helvetica" panose="020B0604020202030204" pitchFamily="34" charset="0"/>
              <a:cs typeface="Calibri" pitchFamily="34" charset="0"/>
            </a:endParaRPr>
          </a:p>
          <a:p>
            <a:pPr lvl="0"/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As a way to help us prioritize our needs to inform our school improvement plan</a:t>
            </a:r>
          </a:p>
          <a:p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“Using the Survey Results Effectively” Article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>
              <a:latin typeface="Helvetica" panose="020B0604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Read the article, taking notes on the Reflection work 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Respond to the prompts on the Reflection worksheet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Group Debrief </a:t>
            </a:r>
            <a:endParaRPr lang="en-US" sz="3200" dirty="0">
              <a:latin typeface="Helvetica" panose="020B0604020202030204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17754" r="9701" b="20479"/>
          <a:stretch/>
        </p:blipFill>
        <p:spPr bwMode="auto">
          <a:xfrm>
            <a:off x="3793388" y="3674090"/>
            <a:ext cx="4960087" cy="251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2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35577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panose="020B0604020202030204" pitchFamily="34" charset="0"/>
                <a:ea typeface="Calibri" pitchFamily="34" charset="0"/>
                <a:cs typeface="Calibri" pitchFamily="34" charset="0"/>
              </a:rPr>
              <a:t>Data Drill Down Process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Helvetica" panose="020B0604020202030204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30204" pitchFamily="34" charset="0"/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767111"/>
              </p:ext>
            </p:extLst>
          </p:nvPr>
        </p:nvGraphicFramePr>
        <p:xfrm>
          <a:off x="1600200" y="1143000"/>
          <a:ext cx="5867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991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Basic TELL Vocabulary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Helvetica" panose="020B0604020202030204" pitchFamily="34" charset="0"/>
                <a:cs typeface="Calibri" pitchFamily="34" charset="0"/>
              </a:rPr>
              <a:t>TELL</a:t>
            </a:r>
            <a:r>
              <a:rPr lang="en-US" sz="2400" dirty="0" smtClean="0">
                <a:latin typeface="Helvetica" panose="020B0604020202030204" pitchFamily="34" charset="0"/>
                <a:cs typeface="Calibri" pitchFamily="34" charset="0"/>
              </a:rPr>
              <a:t> – Teaching, Empowering , Leading and Learning</a:t>
            </a:r>
          </a:p>
          <a:p>
            <a:r>
              <a:rPr lang="en-US" sz="2400" b="1" dirty="0" smtClean="0">
                <a:latin typeface="Helvetica" panose="020B0604020202030204" pitchFamily="34" charset="0"/>
                <a:cs typeface="Calibri" pitchFamily="34" charset="0"/>
              </a:rPr>
              <a:t>Teaching Conditions </a:t>
            </a:r>
            <a:r>
              <a:rPr lang="en-US" sz="2400" dirty="0" smtClean="0">
                <a:latin typeface="Helvetica" panose="020B0604020202030204" pitchFamily="34" charset="0"/>
                <a:cs typeface="Calibri" pitchFamily="34" charset="0"/>
              </a:rPr>
              <a:t>– the systems, relationships,  resources, environments and people in your school that affect your ability to teach (or learn) at a high level</a:t>
            </a:r>
          </a:p>
          <a:p>
            <a:r>
              <a:rPr lang="en-US" sz="2400" b="1" dirty="0" smtClean="0">
                <a:latin typeface="Helvetica" panose="020B0604020202030204" pitchFamily="34" charset="0"/>
                <a:cs typeface="Calibri" pitchFamily="34" charset="0"/>
              </a:rPr>
              <a:t>Construct</a:t>
            </a:r>
            <a:r>
              <a:rPr lang="en-US" sz="2400" dirty="0" smtClean="0">
                <a:latin typeface="Helvetica" panose="020B0604020202030204" pitchFamily="34" charset="0"/>
                <a:cs typeface="Calibri" pitchFamily="34" charset="0"/>
              </a:rPr>
              <a:t> – a grouping of several specific questions, all dealing with the same topic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Time, Facilities and Resources, Community Support and Involvement, Managing Student Conduct, Teacher Leadership, School Leadership, Professional Development, and Instructional Practices and Support</a:t>
            </a:r>
          </a:p>
          <a:p>
            <a:r>
              <a:rPr lang="en-US" sz="2700" b="1" dirty="0" smtClean="0">
                <a:latin typeface="Helvetica" panose="020B0604020202030204" pitchFamily="34" charset="0"/>
                <a:cs typeface="Calibri" pitchFamily="34" charset="0"/>
              </a:rPr>
              <a:t>Item </a:t>
            </a:r>
            <a:r>
              <a:rPr lang="en-US" sz="2700" dirty="0" smtClean="0">
                <a:latin typeface="Helvetica" panose="020B0604020202030204" pitchFamily="34" charset="0"/>
                <a:cs typeface="Calibri" pitchFamily="34" charset="0"/>
              </a:rPr>
              <a:t>– a specific individual question</a:t>
            </a:r>
          </a:p>
          <a:p>
            <a:endParaRPr lang="en-US" sz="2400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3532"/>
            <a:ext cx="8229600" cy="10414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elvetica" panose="020B0604020202030204" pitchFamily="34" charset="0"/>
                <a:cs typeface="Calibri" pitchFamily="34" charset="0"/>
              </a:rPr>
              <a:t>http</a:t>
            </a:r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://</a:t>
            </a:r>
            <a:r>
              <a:rPr lang="en-US" sz="4000" dirty="0" err="1" smtClean="0">
                <a:latin typeface="Helvetica" panose="020B0604020202030204" pitchFamily="34" charset="0"/>
                <a:cs typeface="Calibri" pitchFamily="34" charset="0"/>
              </a:rPr>
              <a:t>tellkentucky.org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23900"/>
            <a:ext cx="8326163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1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01-23 at 3.56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>
          <a:xfrm>
            <a:off x="1582715" y="1018837"/>
            <a:ext cx="5978570" cy="5006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77"/>
            <a:ext cx="8229600" cy="1041400"/>
          </a:xfrm>
        </p:spPr>
        <p:txBody>
          <a:bodyPr/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Find your District and School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1276709" y="4212018"/>
            <a:ext cx="381000" cy="4445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1392215" y="4831137"/>
            <a:ext cx="381000" cy="45719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5730" y="1461286"/>
            <a:ext cx="2314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Example Screenshot</a:t>
            </a:r>
          </a:p>
        </p:txBody>
      </p:sp>
    </p:spTree>
    <p:extLst>
      <p:ext uri="{BB962C8B-B14F-4D97-AF65-F5344CB8AC3E}">
        <p14:creationId xmlns:p14="http://schemas.microsoft.com/office/powerpoint/2010/main" val="35785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01-23 at 3.56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>
          <a:xfrm>
            <a:off x="1582715" y="1018837"/>
            <a:ext cx="5978570" cy="5006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77"/>
            <a:ext cx="8229600" cy="1041400"/>
          </a:xfrm>
        </p:spPr>
        <p:txBody>
          <a:bodyPr/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What Do the Numbers Mean?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7915" y="1732846"/>
            <a:ext cx="2314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Helvetica" panose="020B0604020202030204" pitchFamily="34" charset="0"/>
              </a:rPr>
              <a:t>Example Screenshot</a:t>
            </a:r>
          </a:p>
        </p:txBody>
      </p:sp>
      <p:sp>
        <p:nvSpPr>
          <p:cNvPr id="7" name="Down Arrow 6"/>
          <p:cNvSpPr/>
          <p:nvPr/>
        </p:nvSpPr>
        <p:spPr>
          <a:xfrm>
            <a:off x="6025255" y="1721178"/>
            <a:ext cx="381000" cy="381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568603" y="1732846"/>
            <a:ext cx="381000" cy="381000"/>
          </a:xfrm>
          <a:prstGeom prst="downArrow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157884" y="1732846"/>
            <a:ext cx="3810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Impact of % Completing </a:t>
            </a:r>
            <a:b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</a:br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the Survey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7038"/>
            <a:ext cx="8229600" cy="41703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Within schools in your district, there is a wide range of percentage of educators who completed the survey</a:t>
            </a:r>
          </a:p>
          <a:p>
            <a:pPr>
              <a:buNone/>
            </a:pPr>
            <a:endParaRPr lang="en-US" dirty="0" smtClean="0">
              <a:latin typeface="Helvetica" panose="020B0604020202030204" pitchFamily="34" charset="0"/>
              <a:cs typeface="Calibri" pitchFamily="34" charset="0"/>
            </a:endParaRP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With an elbow partner, reflect upon what those varieties of percentages can mean for your school?</a:t>
            </a:r>
          </a:p>
          <a:p>
            <a:pPr>
              <a:buNone/>
            </a:pPr>
            <a:endParaRPr lang="en-US" dirty="0" smtClean="0">
              <a:latin typeface="Helvetica" panose="020B0604020202030204" pitchFamily="34" charset="0"/>
              <a:cs typeface="Calibri" pitchFamily="34" charset="0"/>
            </a:endParaRP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Why are the percentages important to know?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Welcome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30204" pitchFamily="34" charset="0"/>
              </a:rPr>
              <a:t>Insert your own welcome statement here</a:t>
            </a:r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01-23 at 3.56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>
          <a:xfrm>
            <a:off x="1582715" y="1018837"/>
            <a:ext cx="5978570" cy="5006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77"/>
            <a:ext cx="8229600" cy="1041400"/>
          </a:xfrm>
        </p:spPr>
        <p:txBody>
          <a:bodyPr/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Access to the Detailed Results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8603" y="1536512"/>
            <a:ext cx="2314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Example Screenshot</a:t>
            </a:r>
          </a:p>
        </p:txBody>
      </p:sp>
      <p:sp>
        <p:nvSpPr>
          <p:cNvPr id="7" name="Down Arrow 6"/>
          <p:cNvSpPr/>
          <p:nvPr/>
        </p:nvSpPr>
        <p:spPr>
          <a:xfrm>
            <a:off x="4687603" y="2683107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</a:rPr>
              <a:t>Detailed Results</a:t>
            </a:r>
            <a:endParaRPr lang="en-US" dirty="0">
              <a:latin typeface="Helvetica" panose="020B0604020202030204" pitchFamily="34" charset="0"/>
            </a:endParaRPr>
          </a:p>
        </p:txBody>
      </p:sp>
      <p:pic>
        <p:nvPicPr>
          <p:cNvPr id="4" name="Content Placeholder 3" descr="Screen Shot 2014-01-23 at 4.11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95" y="1600200"/>
            <a:ext cx="6460610" cy="4525963"/>
          </a:xfrm>
        </p:spPr>
      </p:pic>
      <p:sp>
        <p:nvSpPr>
          <p:cNvPr id="5" name="Down Arrow 4"/>
          <p:cNvSpPr/>
          <p:nvPr/>
        </p:nvSpPr>
        <p:spPr>
          <a:xfrm rot="8657551">
            <a:off x="1962644" y="4812557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5324" y="2103931"/>
            <a:ext cx="2314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Example Screenshot</a:t>
            </a:r>
          </a:p>
        </p:txBody>
      </p:sp>
    </p:spTree>
    <p:extLst>
      <p:ext uri="{BB962C8B-B14F-4D97-AF65-F5344CB8AC3E}">
        <p14:creationId xmlns:p14="http://schemas.microsoft.com/office/powerpoint/2010/main" val="1299359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01-23 at 3.56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>
          <a:xfrm>
            <a:off x="1582715" y="1018837"/>
            <a:ext cx="5978570" cy="5006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77"/>
            <a:ext cx="8229600" cy="1041400"/>
          </a:xfrm>
        </p:spPr>
        <p:txBody>
          <a:bodyPr/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Access to the Summary Results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8603" y="1536512"/>
            <a:ext cx="2314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Example Screenshot</a:t>
            </a:r>
          </a:p>
        </p:txBody>
      </p:sp>
      <p:sp>
        <p:nvSpPr>
          <p:cNvPr id="7" name="Down Arrow 6"/>
          <p:cNvSpPr/>
          <p:nvPr/>
        </p:nvSpPr>
        <p:spPr>
          <a:xfrm>
            <a:off x="4836233" y="2683107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Screen Shot 2014-01-22 at 1.5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590550"/>
            <a:ext cx="816927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-307975"/>
            <a:ext cx="8229600" cy="1041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>
                <a:solidFill>
                  <a:schemeClr val="accent1"/>
                </a:solidFill>
                <a:latin typeface="Helvetica" panose="020B0604020202030204" pitchFamily="34" charset="0"/>
                <a:ea typeface="Geneva" charset="0"/>
                <a:cs typeface="Calibri" charset="0"/>
              </a:rPr>
              <a:t/>
            </a:r>
            <a:br>
              <a:rPr lang="en-US" sz="4000" b="1" dirty="0">
                <a:solidFill>
                  <a:schemeClr val="accent1"/>
                </a:solidFill>
                <a:latin typeface="Helvetica" panose="020B0604020202030204" pitchFamily="34" charset="0"/>
                <a:ea typeface="Geneva" charset="0"/>
                <a:cs typeface="Calibri" charset="0"/>
              </a:rPr>
            </a:br>
            <a:r>
              <a:rPr lang="en-US" sz="4000" b="1" dirty="0">
                <a:solidFill>
                  <a:schemeClr val="accent1"/>
                </a:solidFill>
                <a:latin typeface="Helvetica" panose="020B0604020202030204" pitchFamily="34" charset="0"/>
                <a:ea typeface="Geneva" charset="0"/>
                <a:cs typeface="Calibri" charset="0"/>
              </a:rPr>
              <a:t>Summary </a:t>
            </a:r>
            <a: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ea typeface="Geneva" charset="0"/>
                <a:cs typeface="Calibri" charset="0"/>
              </a:rPr>
              <a:t>Results</a:t>
            </a:r>
            <a:r>
              <a:rPr lang="en-US" sz="4000" b="1" dirty="0">
                <a:solidFill>
                  <a:schemeClr val="accent1"/>
                </a:solidFill>
                <a:latin typeface="Helvetica" panose="020B0604020202030204" pitchFamily="34" charset="0"/>
                <a:ea typeface="Geneva" charset="0"/>
                <a:cs typeface="Calibri" charset="0"/>
              </a:rPr>
              <a:t/>
            </a:r>
            <a:br>
              <a:rPr lang="en-US" sz="4000" b="1" dirty="0">
                <a:solidFill>
                  <a:schemeClr val="accent1"/>
                </a:solidFill>
                <a:latin typeface="Helvetica" panose="020B0604020202030204" pitchFamily="34" charset="0"/>
                <a:ea typeface="Geneva" charset="0"/>
                <a:cs typeface="Calibri" charset="0"/>
              </a:rPr>
            </a:br>
            <a:r>
              <a:rPr lang="en-US" sz="4000" b="1" dirty="0">
                <a:solidFill>
                  <a:schemeClr val="accent1"/>
                </a:solidFill>
                <a:latin typeface="Helvetica" panose="020B0604020202030204" pitchFamily="34" charset="0"/>
                <a:ea typeface="Geneva" charset="0"/>
                <a:cs typeface="Calibri" charset="0"/>
              </a:rPr>
              <a:t> </a:t>
            </a:r>
          </a:p>
        </p:txBody>
      </p:sp>
      <p:sp>
        <p:nvSpPr>
          <p:cNvPr id="8" name="Down Arrow 7"/>
          <p:cNvSpPr/>
          <p:nvPr/>
        </p:nvSpPr>
        <p:spPr>
          <a:xfrm>
            <a:off x="5580063" y="2132013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700963" y="2132013"/>
            <a:ext cx="381000" cy="3810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153150" y="2132013"/>
            <a:ext cx="381000" cy="381000"/>
          </a:xfrm>
          <a:prstGeom prst="downArrow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970713" y="2132013"/>
            <a:ext cx="3810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0727" name="TextBox 11"/>
          <p:cNvSpPr txBox="1">
            <a:spLocks noChangeArrowheads="1"/>
          </p:cNvSpPr>
          <p:nvPr/>
        </p:nvSpPr>
        <p:spPr bwMode="auto">
          <a:xfrm>
            <a:off x="5326063" y="5680075"/>
            <a:ext cx="303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Example Screenshot</a:t>
            </a:r>
          </a:p>
        </p:txBody>
      </p:sp>
    </p:spTree>
    <p:extLst>
      <p:ext uri="{BB962C8B-B14F-4D97-AF65-F5344CB8AC3E}">
        <p14:creationId xmlns:p14="http://schemas.microsoft.com/office/powerpoint/2010/main" val="2028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01-23 at 3.56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>
          <a:xfrm>
            <a:off x="1582715" y="1018837"/>
            <a:ext cx="5978570" cy="5006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77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Access to the Comparison Results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8603" y="1536512"/>
            <a:ext cx="2314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Example Screenshot</a:t>
            </a:r>
          </a:p>
        </p:txBody>
      </p:sp>
      <p:sp>
        <p:nvSpPr>
          <p:cNvPr id="7" name="Down Arrow 6"/>
          <p:cNvSpPr/>
          <p:nvPr/>
        </p:nvSpPr>
        <p:spPr>
          <a:xfrm>
            <a:off x="4959579" y="2683107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501"/>
            <a:ext cx="8229600" cy="1041400"/>
          </a:xfrm>
        </p:spPr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</a:rPr>
              <a:t>Comparison Report</a:t>
            </a:r>
            <a:endParaRPr lang="en-US" dirty="0">
              <a:latin typeface="Helvetica" panose="020B0604020202030204" pitchFamily="34" charset="0"/>
            </a:endParaRPr>
          </a:p>
        </p:txBody>
      </p:sp>
      <p:pic>
        <p:nvPicPr>
          <p:cNvPr id="3" name="Picture 2" descr="Screen Shot 2014-01-24 at 10.4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3" y="944899"/>
            <a:ext cx="8143394" cy="49658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49" y="2098390"/>
            <a:ext cx="2314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Example Screenshot</a:t>
            </a:r>
          </a:p>
        </p:txBody>
      </p:sp>
    </p:spTree>
    <p:extLst>
      <p:ext uri="{BB962C8B-B14F-4D97-AF65-F5344CB8AC3E}">
        <p14:creationId xmlns:p14="http://schemas.microsoft.com/office/powerpoint/2010/main" val="16912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BREAK TIME !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pic>
        <p:nvPicPr>
          <p:cNvPr id="1026" name="Picture 2" descr="C:\Users\Sandy Chandler\AppData\Local\Microsoft\Windows\Temporary Internet Files\Content.IE5\QWOH3NN9\MC9000390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05000"/>
            <a:ext cx="2325167" cy="23251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4724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anose="020B0604020202030204" pitchFamily="34" charset="0"/>
              </a:rPr>
              <a:t>Place this wherever needed.</a:t>
            </a:r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707604"/>
            <a:ext cx="7458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9071"/>
            <a:ext cx="8229600" cy="1041400"/>
          </a:xfrm>
        </p:spPr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Construct Indicator Worksheet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059510" y="2426616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691735" y="2426616"/>
            <a:ext cx="3810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02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26 at 7.0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2" y="1226818"/>
            <a:ext cx="8246516" cy="438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</a:br>
            <a:r>
              <a:rPr lang="en-US" sz="4000" dirty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Summary Report – Finding Your School Data</a:t>
            </a:r>
            <a: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2408784" y="4783404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0800000">
            <a:off x="7623559" y="5094891"/>
            <a:ext cx="3810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09231" y="1584150"/>
            <a:ext cx="2953602" cy="67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0000"/>
                </a:solidFill>
              </a:rPr>
              <a:t>State  District   Level            School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59585" y="1443439"/>
            <a:ext cx="3014115" cy="1008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</a:rPr>
              <a:t>State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District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Level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School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74" y="2890838"/>
            <a:ext cx="7458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99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Construct Indicator Worksheet</a:t>
            </a:r>
            <a:br>
              <a:rPr lang="en-US" dirty="0" smtClean="0">
                <a:latin typeface="Helvetica" panose="020B0604020202030204" pitchFamily="34" charset="0"/>
                <a:cs typeface="Calibri" pitchFamily="34" charset="0"/>
              </a:rPr>
            </a:b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Marking Your School Data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992055" y="2786666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12" y="3167666"/>
            <a:ext cx="6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55.2</a:t>
            </a:r>
            <a:endParaRPr lang="en-US" dirty="0">
              <a:solidFill>
                <a:srgbClr val="FF000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4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 </a:t>
            </a:r>
            <a:r>
              <a:rPr lang="en-US" sz="4900" dirty="0" smtClean="0">
                <a:latin typeface="Helvetica" panose="020B0604020202030204" pitchFamily="34" charset="0"/>
                <a:cs typeface="Calibri" pitchFamily="34" charset="0"/>
              </a:rPr>
              <a:t>Training Objectives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831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sz="6200" dirty="0" smtClean="0">
              <a:latin typeface="Helvetica" panose="020B0604020202030204" pitchFamily="34" charset="0"/>
              <a:cs typeface="Calibri" pitchFamily="34" charset="0"/>
            </a:endParaRPr>
          </a:p>
          <a:p>
            <a:pPr lvl="0"/>
            <a:r>
              <a:rPr lang="en-US" sz="6700" dirty="0" smtClean="0">
                <a:latin typeface="Helvetica" panose="020B0604020202030204" pitchFamily="34" charset="0"/>
                <a:cs typeface="Calibri" pitchFamily="34" charset="0"/>
              </a:rPr>
              <a:t>Become familiar with your school’s data from the </a:t>
            </a:r>
            <a:r>
              <a:rPr lang="en-US" sz="6700" dirty="0" smtClean="0">
                <a:latin typeface="Helvetica" panose="020B0604020202030204" pitchFamily="34" charset="0"/>
                <a:cs typeface="Calibri" pitchFamily="34" charset="0"/>
              </a:rPr>
              <a:t>2017 </a:t>
            </a:r>
            <a:r>
              <a:rPr lang="en-US" sz="6700" dirty="0" smtClean="0">
                <a:latin typeface="Helvetica" panose="020B0604020202030204" pitchFamily="34" charset="0"/>
                <a:cs typeface="Calibri" pitchFamily="34" charset="0"/>
              </a:rPr>
              <a:t>survey results and the website</a:t>
            </a:r>
          </a:p>
          <a:p>
            <a:pPr>
              <a:buNone/>
            </a:pPr>
            <a:r>
              <a:rPr lang="en-US" sz="6700" dirty="0" smtClean="0">
                <a:latin typeface="Helvetica" panose="020B0604020202030204" pitchFamily="34" charset="0"/>
                <a:cs typeface="Calibri" pitchFamily="34" charset="0"/>
              </a:rPr>
              <a:t> </a:t>
            </a:r>
          </a:p>
          <a:p>
            <a:pPr lvl="0"/>
            <a:r>
              <a:rPr lang="en-US" sz="6700" dirty="0" smtClean="0">
                <a:latin typeface="Helvetica" panose="020B0604020202030204" pitchFamily="34" charset="0"/>
                <a:cs typeface="Calibri" pitchFamily="34" charset="0"/>
              </a:rPr>
              <a:t>Understand the drill down process in order to analyze the data</a:t>
            </a:r>
          </a:p>
          <a:p>
            <a:pPr>
              <a:buNone/>
            </a:pPr>
            <a:r>
              <a:rPr lang="en-US" sz="6700" dirty="0" smtClean="0">
                <a:latin typeface="Helvetica" panose="020B0604020202030204" pitchFamily="34" charset="0"/>
                <a:cs typeface="Calibri" pitchFamily="34" charset="0"/>
              </a:rPr>
              <a:t> </a:t>
            </a:r>
          </a:p>
          <a:p>
            <a:r>
              <a:rPr lang="en-US" sz="6700" dirty="0" smtClean="0">
                <a:latin typeface="Helvetica" panose="020B0604020202030204" pitchFamily="34" charset="0"/>
                <a:cs typeface="Calibri" pitchFamily="34" charset="0"/>
              </a:rPr>
              <a:t>Be able to unpack, disseminate and discuss teaching conditions data to create action items for school improvement</a:t>
            </a:r>
          </a:p>
          <a:p>
            <a:endParaRPr lang="en-US" sz="6400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26 at 7.0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2" y="1226818"/>
            <a:ext cx="8246516" cy="438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</a:br>
            <a:r>
              <a:rPr lang="en-US" sz="4000" dirty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Summary Report – Finding Your School </a:t>
            </a:r>
            <a:r>
              <a:rPr lang="en-US" sz="4000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Level Data</a:t>
            </a:r>
            <a: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2408784" y="4783404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0800000">
            <a:off x="6747259" y="5094891"/>
            <a:ext cx="3810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09231" y="1584150"/>
            <a:ext cx="2953602" cy="67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0000"/>
                </a:solidFill>
              </a:rPr>
              <a:t>State  District   Level            School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59585" y="1443439"/>
            <a:ext cx="3014115" cy="1008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</a:rPr>
              <a:t>State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District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Level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School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74" y="2881916"/>
            <a:ext cx="7458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99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Construct Indicator Worksheet</a:t>
            </a:r>
            <a:br>
              <a:rPr lang="en-US" dirty="0" smtClean="0">
                <a:latin typeface="Helvetica" panose="020B0604020202030204" pitchFamily="34" charset="0"/>
                <a:cs typeface="Calibri" pitchFamily="34" charset="0"/>
              </a:rPr>
            </a:b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Marking Your School Level Data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823327" y="2786666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12" y="3167666"/>
            <a:ext cx="6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" panose="020B0604020202030204" pitchFamily="34" charset="0"/>
              </a:rPr>
              <a:t>55.2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5079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67.3</a:t>
            </a:r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5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26 at 7.0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2" y="1226818"/>
            <a:ext cx="8246516" cy="438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</a:br>
            <a:r>
              <a:rPr lang="en-US" sz="4000" dirty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Summary Report – Finding Your </a:t>
            </a:r>
            <a:r>
              <a:rPr lang="en-US" sz="4000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District Data</a:t>
            </a:r>
            <a: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2408784" y="4783404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0800000">
            <a:off x="6175759" y="5094891"/>
            <a:ext cx="3810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09231" y="1584150"/>
            <a:ext cx="2953602" cy="67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State  District   Level            School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59585" y="1443439"/>
            <a:ext cx="3014115" cy="1008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State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District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Level</a:t>
            </a:r>
            <a:endParaRPr lang="en-US" sz="1400" dirty="0">
              <a:solidFill>
                <a:srgbClr val="FF0000"/>
              </a:solidFill>
              <a:latin typeface="Helvetica" panose="020B0604020202030204" pitchFamily="34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School</a:t>
            </a:r>
          </a:p>
          <a:p>
            <a:endParaRPr lang="en-US" sz="1400" dirty="0">
              <a:solidFill>
                <a:srgbClr val="FF000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74" y="2872391"/>
            <a:ext cx="7458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99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Construct Indicator Worksheet</a:t>
            </a:r>
            <a:br>
              <a:rPr lang="en-US" dirty="0" smtClean="0">
                <a:latin typeface="Helvetica" panose="020B0604020202030204" pitchFamily="34" charset="0"/>
                <a:cs typeface="Calibri" pitchFamily="34" charset="0"/>
              </a:rPr>
            </a:b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Marking Your District Data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685388" y="2786666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12" y="3167666"/>
            <a:ext cx="6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" panose="020B0604020202030204" pitchFamily="34" charset="0"/>
              </a:rPr>
              <a:t>55.2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5079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67.3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8461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66.9</a:t>
            </a:r>
            <a:endParaRPr lang="en-US" dirty="0">
              <a:solidFill>
                <a:srgbClr val="FF000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72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26 at 7.0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2" y="1226818"/>
            <a:ext cx="8246516" cy="438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</a:br>
            <a:r>
              <a:rPr lang="en-US" sz="4000" dirty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Summary Report – Finding Your </a:t>
            </a:r>
            <a:r>
              <a:rPr lang="en-US" sz="4000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State Data</a:t>
            </a:r>
            <a: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2408784" y="4783404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0800000">
            <a:off x="5583831" y="5094891"/>
            <a:ext cx="3810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09231" y="1584150"/>
            <a:ext cx="2953602" cy="67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State  District   Level            School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59585" y="1443439"/>
            <a:ext cx="3014115" cy="1008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State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District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Level</a:t>
            </a:r>
            <a:endParaRPr lang="en-US" sz="1400" dirty="0">
              <a:solidFill>
                <a:srgbClr val="FF0000"/>
              </a:solidFill>
              <a:latin typeface="Helvetica" panose="020B0604020202030204" pitchFamily="34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School</a:t>
            </a:r>
          </a:p>
          <a:p>
            <a:endParaRPr lang="en-US" sz="1400" dirty="0">
              <a:solidFill>
                <a:srgbClr val="FF000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74" y="2862866"/>
            <a:ext cx="7458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99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Construct Indicator Worksheet</a:t>
            </a:r>
            <a:br>
              <a:rPr lang="en-US" dirty="0" smtClean="0">
                <a:latin typeface="Helvetica" panose="020B0604020202030204" pitchFamily="34" charset="0"/>
                <a:cs typeface="Calibri" pitchFamily="34" charset="0"/>
              </a:rPr>
            </a:b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Marking Your State Data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393509" y="2786666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12" y="3167666"/>
            <a:ext cx="6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" panose="020B0604020202030204" pitchFamily="34" charset="0"/>
              </a:rPr>
              <a:t>55.2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5079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67.3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8461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66.9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2906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67.4</a:t>
            </a:r>
            <a:endParaRPr lang="en-US" dirty="0">
              <a:solidFill>
                <a:srgbClr val="FF000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93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2-26 at 7.17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700"/>
            <a:ext cx="9144000" cy="4826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69" y="17194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panose="020B0604020202030204" pitchFamily="34" charset="0"/>
              </a:rPr>
              <a:t>Summary Results Comparison Report – Results </a:t>
            </a:r>
            <a:r>
              <a:rPr lang="en-US" smtClean="0">
                <a:latin typeface="Helvetica" panose="020B0604020202030204" pitchFamily="34" charset="0"/>
              </a:rPr>
              <a:t>from </a:t>
            </a:r>
            <a:r>
              <a:rPr lang="en-US" smtClean="0">
                <a:latin typeface="Helvetica" panose="020B0604020202030204" pitchFamily="34" charset="0"/>
              </a:rPr>
              <a:t>2015</a:t>
            </a:r>
            <a:endParaRPr lang="en-US" dirty="0">
              <a:latin typeface="Helvetica" panose="020B060402020203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2167720" y="4626320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6200000">
            <a:off x="7721600" y="4626320"/>
            <a:ext cx="3810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7720" y="1563048"/>
            <a:ext cx="4334680" cy="450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" panose="020B0604020202030204" pitchFamily="34" charset="0"/>
              </a:rPr>
              <a:t>School Name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03220" y="1563048"/>
            <a:ext cx="1070780" cy="62059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" panose="020B0604020202030204" pitchFamily="34" charset="0"/>
              </a:rPr>
              <a:t>School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" panose="020B0604020202030204" pitchFamily="34" charset="0"/>
              </a:rPr>
              <a:t>2017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26400" y="1563048"/>
            <a:ext cx="1070780" cy="62059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" panose="020B0604020202030204" pitchFamily="34" charset="0"/>
              </a:rPr>
              <a:t>School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" panose="020B060402020203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524756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04" y="2852331"/>
            <a:ext cx="7458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99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Construct Indicator Worksheet</a:t>
            </a:r>
            <a:br>
              <a:rPr lang="en-US" dirty="0" smtClean="0">
                <a:latin typeface="Helvetica" panose="020B0604020202030204" pitchFamily="34" charset="0"/>
                <a:cs typeface="Calibri" pitchFamily="34" charset="0"/>
              </a:rPr>
            </a:b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Marking Your Data From </a:t>
            </a: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2015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4992055" y="3733393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12" y="3167666"/>
            <a:ext cx="6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" panose="020B0604020202030204" pitchFamily="34" charset="0"/>
              </a:rPr>
              <a:t>55.2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5079" y="3167666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67.3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8461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66.9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2906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67.4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8442" y="3379455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35.8</a:t>
            </a:r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16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04" y="2852331"/>
            <a:ext cx="7458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999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Construct Indicator Worksheet</a:t>
            </a:r>
            <a:br>
              <a:rPr lang="en-US" dirty="0" smtClean="0">
                <a:latin typeface="Helvetica" panose="020B0604020202030204" pitchFamily="34" charset="0"/>
                <a:cs typeface="Calibri" pitchFamily="34" charset="0"/>
              </a:rPr>
            </a:b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Calculate Growth from </a:t>
            </a: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2017 </a:t>
            </a: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to </a:t>
            </a: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2015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4992055" y="3923894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12" y="3167666"/>
            <a:ext cx="6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" panose="020B0604020202030204" pitchFamily="34" charset="0"/>
              </a:rPr>
              <a:t>55.2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5079" y="3167666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67.3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8461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66.9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2906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67.4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8442" y="3379455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35.8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012" y="3594909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19.4</a:t>
            </a:r>
            <a:endParaRPr lang="en-US" dirty="0">
              <a:solidFill>
                <a:srgbClr val="FF000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21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04" y="2842806"/>
            <a:ext cx="7458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99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Helvetica" panose="020B0604020202030204" pitchFamily="34" charset="0"/>
                <a:cs typeface="Calibri" pitchFamily="34" charset="0"/>
              </a:rPr>
              <a:t>Compare Your School Data to the School Level Data</a:t>
            </a:r>
          </a:p>
        </p:txBody>
      </p:sp>
      <p:sp>
        <p:nvSpPr>
          <p:cNvPr id="5" name="Down Arrow 4"/>
          <p:cNvSpPr/>
          <p:nvPr/>
        </p:nvSpPr>
        <p:spPr>
          <a:xfrm rot="10800000">
            <a:off x="5831024" y="3923894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12" y="3167666"/>
            <a:ext cx="6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" panose="020B0604020202030204" pitchFamily="34" charset="0"/>
              </a:rPr>
              <a:t>55.2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5079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67.3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8461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66.9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2906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67.4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8442" y="3379455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35.8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012" y="3594909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19.4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8135" y="3594909"/>
            <a:ext cx="710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-12.1</a:t>
            </a:r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9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Helvetica" panose="020B0604020202030204" pitchFamily="34" charset="0"/>
                <a:cs typeface="Calibri" pitchFamily="34" charset="0"/>
              </a:rPr>
              <a:t>Agenda</a:t>
            </a:r>
            <a:endParaRPr lang="en-US" sz="44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Connecting to the Data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Setting the Context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Drilling Down into the Data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Understanding the Constructs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Examining Items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Analyzing and Discussing  a specific Item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Creating an Action Plan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04" y="2852331"/>
            <a:ext cx="7458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99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Helvetica" panose="020B0604020202030204" pitchFamily="34" charset="0"/>
                <a:cs typeface="Calibri" pitchFamily="34" charset="0"/>
              </a:rPr>
              <a:t>Compare Your School Data to the </a:t>
            </a: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District </a:t>
            </a:r>
            <a:r>
              <a:rPr lang="en-US" dirty="0">
                <a:latin typeface="Helvetica" panose="020B0604020202030204" pitchFamily="34" charset="0"/>
                <a:cs typeface="Calibri" pitchFamily="34" charset="0"/>
              </a:rPr>
              <a:t>Data</a:t>
            </a:r>
          </a:p>
        </p:txBody>
      </p:sp>
      <p:sp>
        <p:nvSpPr>
          <p:cNvPr id="5" name="Down Arrow 4"/>
          <p:cNvSpPr/>
          <p:nvPr/>
        </p:nvSpPr>
        <p:spPr>
          <a:xfrm rot="10800000">
            <a:off x="6677691" y="3923894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12" y="3167666"/>
            <a:ext cx="6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elvetica" panose="020B0604020202030204" pitchFamily="34" charset="0"/>
              </a:rPr>
              <a:t>55.2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5079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67.3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8461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66.9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2906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67.4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8442" y="3379455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35.8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012" y="3594909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19.4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8135" y="3594909"/>
            <a:ext cx="710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  <a:latin typeface="Helvetica" panose="020B0604020202030204" pitchFamily="34" charset="0"/>
              </a:rPr>
              <a:t>-12.1</a:t>
            </a:r>
            <a:endParaRPr lang="en-US" dirty="0">
              <a:solidFill>
                <a:srgbClr val="171814"/>
              </a:solidFill>
              <a:latin typeface="Helvetica" panose="020B0604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9156" y="359462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-11.7</a:t>
            </a:r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9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833688"/>
            <a:ext cx="7458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99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Helvetica" panose="020B0604020202030204" pitchFamily="34" charset="0"/>
                <a:cs typeface="Calibri" pitchFamily="34" charset="0"/>
              </a:rPr>
              <a:t>Compare Your School Data to the </a:t>
            </a: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State Data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7408903" y="3923894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12" y="3167666"/>
            <a:ext cx="6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55.2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5079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</a:rPr>
              <a:t>67.3</a:t>
            </a:r>
            <a:endParaRPr lang="en-US" dirty="0">
              <a:solidFill>
                <a:srgbClr val="17181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8461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</a:rPr>
              <a:t>66.9</a:t>
            </a:r>
            <a:endParaRPr lang="en-US" dirty="0">
              <a:solidFill>
                <a:srgbClr val="17181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2906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</a:rPr>
              <a:t>67.4</a:t>
            </a:r>
            <a:endParaRPr lang="en-US" dirty="0">
              <a:solidFill>
                <a:srgbClr val="17181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8442" y="3379455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</a:rPr>
              <a:t>35.8</a:t>
            </a:r>
            <a:endParaRPr lang="en-US" dirty="0">
              <a:solidFill>
                <a:srgbClr val="17181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012" y="3594909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</a:rPr>
              <a:t>19.4</a:t>
            </a:r>
            <a:endParaRPr lang="en-US" dirty="0">
              <a:solidFill>
                <a:srgbClr val="17181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8135" y="3594909"/>
            <a:ext cx="710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</a:rPr>
              <a:t>-12.1</a:t>
            </a:r>
            <a:endParaRPr lang="en-US" dirty="0">
              <a:solidFill>
                <a:srgbClr val="17181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9156" y="3594628"/>
            <a:ext cx="693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</a:rPr>
              <a:t>-11.7</a:t>
            </a:r>
            <a:endParaRPr lang="en-US" dirty="0">
              <a:solidFill>
                <a:srgbClr val="17181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99896" y="3595156"/>
            <a:ext cx="710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2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Prioritize the Constructs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/>
          </a:bodyPr>
          <a:lstStyle/>
          <a:p>
            <a:endParaRPr lang="en-US" dirty="0" smtClean="0">
              <a:latin typeface="Helvetica" panose="020B0604020202030204" pitchFamily="34" charset="0"/>
              <a:cs typeface="Calibri" pitchFamily="34" charset="0"/>
            </a:endParaRP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Prioritize the Constructs on your own</a:t>
            </a:r>
          </a:p>
          <a:p>
            <a:pPr lvl="1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“1” = highest priority; “8” = lowest priority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Compare your list with your table group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Together decide upon a common list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 Record your greatest STRENGTH on a yellow post-it note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Record your greatest NEED on a blue post-it note</a:t>
            </a:r>
          </a:p>
          <a:p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824163"/>
            <a:ext cx="7458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99"/>
            <a:ext cx="8229600" cy="1041400"/>
          </a:xfrm>
        </p:spPr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Prioritize the Constructs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070842" y="2399894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12" y="3167666"/>
            <a:ext cx="6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55.2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5079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</a:rPr>
              <a:t>67.3</a:t>
            </a:r>
            <a:endParaRPr lang="en-US" dirty="0">
              <a:solidFill>
                <a:srgbClr val="17181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8461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</a:rPr>
              <a:t>66.9</a:t>
            </a:r>
            <a:endParaRPr lang="en-US" dirty="0">
              <a:solidFill>
                <a:srgbClr val="17181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2906" y="3167666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</a:rPr>
              <a:t>67.4</a:t>
            </a:r>
            <a:endParaRPr lang="en-US" dirty="0">
              <a:solidFill>
                <a:srgbClr val="17181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8442" y="3379455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</a:rPr>
              <a:t>35.8</a:t>
            </a:r>
            <a:endParaRPr lang="en-US" dirty="0">
              <a:solidFill>
                <a:srgbClr val="17181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012" y="3594909"/>
            <a:ext cx="6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</a:rPr>
              <a:t>19.4</a:t>
            </a:r>
            <a:endParaRPr lang="en-US" dirty="0">
              <a:solidFill>
                <a:srgbClr val="17181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8135" y="3594909"/>
            <a:ext cx="710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</a:rPr>
              <a:t>-12.1</a:t>
            </a:r>
            <a:endParaRPr lang="en-US" dirty="0">
              <a:solidFill>
                <a:srgbClr val="17181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9156" y="3594628"/>
            <a:ext cx="693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814"/>
                </a:solidFill>
              </a:rPr>
              <a:t>-11.7</a:t>
            </a:r>
            <a:endParaRPr lang="en-US" dirty="0">
              <a:solidFill>
                <a:srgbClr val="17181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06248" y="329452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09714" y="455423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7890" y="4243188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xx.x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91132" y="447742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xx.x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91132" y="4772127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xx.x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728170" y="4243188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xx.x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43902" y="4780186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xx.x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549156" y="4243188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xx.x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567909" y="4772127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xx.x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291804" y="4241917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xx.x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291803" y="4772127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xx.x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199896" y="3595156"/>
            <a:ext cx="710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85858"/>
                </a:solidFill>
              </a:rPr>
              <a:t>-12.2</a:t>
            </a:r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37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Construct a Consensogram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4495801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Have 1 person at your table place your yellow STRENGTH post-it above the appropriate construct on the poster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Place your blue NEED post-it above its construct as well  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If there is already a post-it at the bottom of the chart, place your post-it above that one to make a bar chart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Consensogram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 l="26619" t="18417" r="29496" b="10216"/>
          <a:stretch>
            <a:fillRect/>
          </a:stretch>
        </p:blipFill>
        <p:spPr bwMode="auto">
          <a:xfrm>
            <a:off x="1143000" y="1066800"/>
            <a:ext cx="6400800" cy="52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47415" y="5513693"/>
            <a:ext cx="44936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anose="020B0604020202030204" pitchFamily="34" charset="0"/>
              </a:rPr>
              <a:t>2.1A      2.1B          2.1C      2.1D      2.1E</a:t>
            </a:r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Consensogram Findings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>
              <a:latin typeface="Helvetica" panose="020B0604020202030204" pitchFamily="34" charset="0"/>
              <a:cs typeface="Calibri" pitchFamily="34" charset="0"/>
            </a:endParaRP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Examine the consensogram findings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Are there any patterns?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Which Constructs stand out?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Which Constructs are sparsely posted?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What does this tell us about how we perceive our school’s teaching conditions?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28600"/>
            <a:ext cx="6629400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Helvetica" panose="020B0604020202030204" pitchFamily="34" charset="0"/>
                <a:cs typeface="Calibri" pitchFamily="34" charset="0"/>
              </a:rPr>
              <a:t>It’s How You See Things</a:t>
            </a:r>
            <a:endParaRPr lang="en-US" sz="4400" dirty="0">
              <a:latin typeface="Helvetica" panose="020B0604020202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1138237"/>
            <a:ext cx="33337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26 at 7.0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2" y="1226818"/>
            <a:ext cx="8246516" cy="438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Range of % Agreement</a:t>
            </a:r>
            <a:b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09231" y="1584150"/>
            <a:ext cx="2953602" cy="67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State  District   Level            School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59585" y="1443439"/>
            <a:ext cx="3014115" cy="1008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State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District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Level</a:t>
            </a:r>
            <a:endParaRPr lang="en-US" sz="1400" dirty="0">
              <a:solidFill>
                <a:srgbClr val="FF0000"/>
              </a:solidFill>
              <a:latin typeface="Helvetica" panose="020B0604020202030204" pitchFamily="34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School</a:t>
            </a:r>
          </a:p>
          <a:p>
            <a:endParaRPr lang="en-US" sz="1400" dirty="0">
              <a:solidFill>
                <a:srgbClr val="FF0000"/>
              </a:solidFill>
              <a:latin typeface="Helvetica" panose="020B0604020202030204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flipH="1">
            <a:off x="8175009" y="3664616"/>
            <a:ext cx="187525" cy="1666164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466"/>
            <a:ext cx="8229600" cy="1041400"/>
          </a:xfrm>
        </p:spPr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Construct Item Work Sheet 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995363"/>
            <a:ext cx="75247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1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latin typeface="Helvetica" panose="020B0604020202030204" pitchFamily="34" charset="0"/>
                <a:cs typeface="Calibri" pitchFamily="34" charset="0"/>
              </a:rPr>
              <a:t/>
            </a:r>
            <a:br>
              <a:rPr lang="en-US" sz="4900" dirty="0" smtClean="0">
                <a:latin typeface="Helvetica" panose="020B0604020202030204" pitchFamily="34" charset="0"/>
                <a:cs typeface="Calibri" pitchFamily="34" charset="0"/>
              </a:rPr>
            </a:br>
            <a:r>
              <a:rPr lang="en-US" sz="4900" dirty="0" smtClean="0">
                <a:latin typeface="Helvetica" panose="020B0604020202030204" pitchFamily="34" charset="0"/>
                <a:cs typeface="Calibri" pitchFamily="34" charset="0"/>
              </a:rPr>
              <a:t>Norms for the Discussion</a:t>
            </a:r>
            <a:r>
              <a:rPr lang="en-US" sz="1400" dirty="0" smtClean="0">
                <a:latin typeface="Helvetica" panose="020B0604020202030204" pitchFamily="34" charset="0"/>
              </a:rPr>
              <a:t/>
            </a:r>
            <a:br>
              <a:rPr lang="en-US" sz="1400" dirty="0" smtClean="0">
                <a:latin typeface="Helvetica" panose="020B0604020202030204" pitchFamily="34" charset="0"/>
              </a:rPr>
            </a:br>
            <a:endParaRPr lang="en-US" dirty="0">
              <a:latin typeface="Helvetica" panose="020B0604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latin typeface="Helvetica" panose="020B0604020202030204" pitchFamily="34" charset="0"/>
              <a:cs typeface="Calibri" pitchFamily="34" charset="0"/>
            </a:endParaRPr>
          </a:p>
          <a:p>
            <a:pPr lvl="0"/>
            <a:r>
              <a:rPr lang="en-US" sz="3600" dirty="0" smtClean="0">
                <a:latin typeface="Helvetica" panose="020B0604020202030204" pitchFamily="34" charset="0"/>
                <a:cs typeface="Calibri" pitchFamily="34" charset="0"/>
              </a:rPr>
              <a:t>Equity of Voice</a:t>
            </a:r>
          </a:p>
          <a:p>
            <a:pPr lvl="0"/>
            <a:r>
              <a:rPr lang="en-US" sz="3600" dirty="0" smtClean="0">
                <a:latin typeface="Helvetica" panose="020B0604020202030204" pitchFamily="34" charset="0"/>
                <a:cs typeface="Calibri" pitchFamily="34" charset="0"/>
              </a:rPr>
              <a:t>Active Listening</a:t>
            </a:r>
          </a:p>
          <a:p>
            <a:pPr lvl="0"/>
            <a:r>
              <a:rPr lang="en-US" sz="3600" dirty="0" smtClean="0">
                <a:latin typeface="Helvetica" panose="020B0604020202030204" pitchFamily="34" charset="0"/>
                <a:cs typeface="Calibri" pitchFamily="34" charset="0"/>
              </a:rPr>
              <a:t>Safety to Share Different Perspectives</a:t>
            </a:r>
          </a:p>
          <a:p>
            <a:pPr lvl="0"/>
            <a:r>
              <a:rPr lang="en-US" sz="3600" dirty="0" smtClean="0">
                <a:latin typeface="Helvetica" panose="020B0604020202030204" pitchFamily="34" charset="0"/>
                <a:cs typeface="Calibri" pitchFamily="34" charset="0"/>
              </a:rPr>
              <a:t>Confidentiality</a:t>
            </a:r>
          </a:p>
          <a:p>
            <a:pPr lvl="0"/>
            <a:r>
              <a:rPr lang="en-US" sz="3600" dirty="0" smtClean="0">
                <a:latin typeface="Helvetica" panose="020B0604020202030204" pitchFamily="34" charset="0"/>
                <a:cs typeface="Calibri" pitchFamily="34" charset="0"/>
              </a:rPr>
              <a:t>Other? ____________</a:t>
            </a:r>
          </a:p>
          <a:p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Choose an Item of interest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Helvetica" panose="020B0604020202030204" pitchFamily="34" charset="0"/>
                <a:cs typeface="Calibri" pitchFamily="34" charset="0"/>
              </a:rPr>
              <a:t>Narrow your focus even further by prioritizing your Items for this Construct</a:t>
            </a:r>
          </a:p>
          <a:p>
            <a:pPr lvl="1"/>
            <a:r>
              <a:rPr lang="en-US" sz="2800" dirty="0">
                <a:latin typeface="Helvetica" panose="020B0604020202030204" pitchFamily="34" charset="0"/>
                <a:cs typeface="Calibri" pitchFamily="34" charset="0"/>
              </a:rPr>
              <a:t>Your item of focus does NOT have to be your lowest item </a:t>
            </a:r>
            <a:r>
              <a:rPr lang="en-US" sz="2800" dirty="0" smtClean="0">
                <a:latin typeface="Helvetica" panose="020B0604020202030204" pitchFamily="34" charset="0"/>
                <a:cs typeface="Calibri" pitchFamily="34" charset="0"/>
              </a:rPr>
              <a:t>score</a:t>
            </a:r>
            <a:endParaRPr lang="en-US" sz="2800" dirty="0">
              <a:latin typeface="Helvetica" panose="020B0604020202030204" pitchFamily="34" charset="0"/>
              <a:cs typeface="Calibri" pitchFamily="34" charset="0"/>
            </a:endParaRPr>
          </a:p>
          <a:p>
            <a:pPr lvl="1"/>
            <a:r>
              <a:rPr lang="en-US" sz="2800" dirty="0">
                <a:latin typeface="Helvetica" panose="020B0604020202030204" pitchFamily="34" charset="0"/>
                <a:cs typeface="Calibri" pitchFamily="34" charset="0"/>
              </a:rPr>
              <a:t>You and your faculty know the context of your school.  Use that knowledge to choose an item of greatest </a:t>
            </a:r>
            <a:r>
              <a:rPr lang="en-US" sz="2800" dirty="0" smtClean="0">
                <a:latin typeface="Helvetica" panose="020B0604020202030204" pitchFamily="34" charset="0"/>
                <a:cs typeface="Calibri" pitchFamily="34" charset="0"/>
              </a:rPr>
              <a:t>impact to explore further</a:t>
            </a:r>
            <a:endParaRPr lang="en-US" sz="2800" dirty="0">
              <a:latin typeface="Helvetica" panose="020B0604020202030204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Item Consensogram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Have 1 person at your table place your yellow 1</a:t>
            </a:r>
            <a:r>
              <a:rPr lang="en-US" sz="3200" baseline="30000" dirty="0" smtClean="0">
                <a:latin typeface="Helvetica" panose="020B0604020202030204" pitchFamily="34" charset="0"/>
                <a:cs typeface="Calibri" pitchFamily="34" charset="0"/>
              </a:rPr>
              <a:t>st</a:t>
            </a:r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 choice post-it above the appropriate Item letter on the poster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Place your blue 2</a:t>
            </a:r>
            <a:r>
              <a:rPr lang="en-US" sz="3200" baseline="30000" dirty="0" smtClean="0">
                <a:latin typeface="Helvetica" panose="020B0604020202030204" pitchFamily="34" charset="0"/>
                <a:cs typeface="Calibri" pitchFamily="34" charset="0"/>
              </a:rPr>
              <a:t>nd</a:t>
            </a:r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 choice post-it above its item letter as well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If there is already a post-it at the bottom of the chart, place your post-it above that one to make a bar chart</a:t>
            </a:r>
            <a:endParaRPr lang="en-US" sz="3200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Item Consensogram Findings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Helvetica" panose="020B0604020202030204" pitchFamily="34" charset="0"/>
              <a:cs typeface="Calibri" pitchFamily="34" charset="0"/>
            </a:endParaRP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Examine the Consensogram findings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Are there any patterns?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Which Items are most populated?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Which Items can we rule out?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What does this tell us about our current needs?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Detailed Report 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The Detailed Report gives more specific information about how strongly people feel about the teaching condition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Notice the indicators range from Strongly Disagree, Disagree, Agree to Strongly Agree.   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N = number of people who responded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DK = People who answered, “Don’t Know”</a:t>
            </a:r>
          </a:p>
          <a:p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9950" r="22164" b="11907"/>
          <a:stretch/>
        </p:blipFill>
        <p:spPr bwMode="auto">
          <a:xfrm>
            <a:off x="581725" y="870046"/>
            <a:ext cx="7980550" cy="59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27" y="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Helvetica" panose="020B0604020202030204" pitchFamily="34" charset="0"/>
              </a:rPr>
              <a:t>Detailed Report</a:t>
            </a:r>
            <a:endParaRPr lang="en-US" b="1" dirty="0">
              <a:solidFill>
                <a:schemeClr val="accent1"/>
              </a:solidFill>
              <a:latin typeface="Helvetica" panose="020B0604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9274" y="1719617"/>
            <a:ext cx="2838734" cy="887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State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District Name</a:t>
            </a:r>
          </a:p>
          <a:p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</a:rPr>
              <a:t>School Level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School Name</a:t>
            </a:r>
            <a:endParaRPr lang="en-US" sz="1400" dirty="0">
              <a:solidFill>
                <a:srgbClr val="FF0000"/>
              </a:solidFill>
              <a:latin typeface="Helvetica" panose="020B0604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7388" y="4768180"/>
            <a:ext cx="838200" cy="400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State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4209" y="5562600"/>
            <a:ext cx="801379" cy="72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School Level</a:t>
            </a:r>
          </a:p>
          <a:p>
            <a:endParaRPr lang="en-US" sz="1400" dirty="0">
              <a:solidFill>
                <a:srgbClr val="FF0000"/>
              </a:solidFill>
              <a:latin typeface="Helvetica" panose="020B0604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9998" y="5168519"/>
            <a:ext cx="941124" cy="460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District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9998" y="6184708"/>
            <a:ext cx="941124" cy="448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School</a:t>
            </a:r>
          </a:p>
          <a:p>
            <a:endParaRPr lang="en-US" sz="1400" dirty="0">
              <a:solidFill>
                <a:srgbClr val="FF0000"/>
              </a:solidFill>
              <a:latin typeface="Helvetica" panose="020B060402020203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6781574">
            <a:off x="2212694" y="6493902"/>
            <a:ext cx="3810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7615281">
            <a:off x="3947532" y="6477107"/>
            <a:ext cx="3810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3668" y="918950"/>
            <a:ext cx="1134178" cy="18444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019817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Detailed Report Makes the data more Real</a:t>
            </a:r>
            <a:endParaRPr lang="en-US" b="1" dirty="0">
              <a:solidFill>
                <a:schemeClr val="accent1"/>
              </a:solidFill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In the example in item 2.1A,  </a:t>
            </a:r>
            <a:r>
              <a:rPr lang="en-US" dirty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the equation would be: </a:t>
            </a:r>
            <a:r>
              <a:rPr lang="en-US" dirty="0" smtClean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41 </a:t>
            </a:r>
            <a:r>
              <a:rPr lang="en-US" dirty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(N) x </a:t>
            </a:r>
            <a:r>
              <a:rPr lang="en-US" dirty="0" smtClean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.12 </a:t>
            </a:r>
            <a:r>
              <a:rPr lang="en-US" dirty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(strongly disagree) = </a:t>
            </a:r>
            <a:r>
              <a:rPr lang="en-US" dirty="0" smtClean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4.92.   </a:t>
            </a:r>
            <a:r>
              <a:rPr lang="en-US" dirty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So </a:t>
            </a:r>
            <a:r>
              <a:rPr lang="en-US" dirty="0" smtClean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about 5 of the 41 </a:t>
            </a:r>
            <a:r>
              <a:rPr lang="en-US" dirty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people </a:t>
            </a:r>
            <a:r>
              <a:rPr lang="en-US" u="sng" dirty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strongly disagreed</a:t>
            </a:r>
            <a:r>
              <a:rPr lang="en-US" dirty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 that </a:t>
            </a:r>
            <a:r>
              <a:rPr lang="en-US" dirty="0" smtClean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they have time available to collaborate with their colleagues.  </a:t>
            </a:r>
            <a:endParaRPr lang="en-US" sz="2300" dirty="0">
              <a:solidFill>
                <a:schemeClr val="tx1"/>
              </a:solidFill>
              <a:latin typeface="Helvetica" panose="020B0604020202030204" pitchFamily="34" charset="0"/>
              <a:cs typeface="Calibri" pitchFamily="34" charset="0"/>
            </a:endParaRP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Take 2 minutes now to review the Detailed Report data for our question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What conclusions can your draw about our teaching conditions from this additional information?</a:t>
            </a:r>
          </a:p>
          <a:p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696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Helvetica" panose="020B0604020202030204" pitchFamily="34" charset="0"/>
                <a:cs typeface="Calibri" pitchFamily="34" charset="0"/>
              </a:rPr>
              <a:t>What about N ?</a:t>
            </a:r>
            <a:endParaRPr lang="en-US" b="1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Helvetica" panose="020B0604020202030204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Does N match the number of teachers at your school?  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What if N = </a:t>
            </a:r>
            <a:r>
              <a:rPr lang="en-US" sz="3200" dirty="0" smtClean="0">
                <a:solidFill>
                  <a:schemeClr val="tx1"/>
                </a:solidFill>
                <a:latin typeface="Helvetica" panose="020B0604020202030204" pitchFamily="34" charset="0"/>
                <a:cs typeface="Calibri" pitchFamily="34" charset="0"/>
              </a:rPr>
              <a:t>41</a:t>
            </a:r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, but there are 80 teachers at your school?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What does that indicate?</a:t>
            </a:r>
          </a:p>
          <a:p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Two Methods for Examining Individual Items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Helvetica" panose="020B0604020202030204" pitchFamily="34" charset="0"/>
            </a:endParaRP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A linear process for Analyzing an Item</a:t>
            </a:r>
          </a:p>
          <a:p>
            <a:endParaRPr lang="en-US" sz="3200" dirty="0" smtClean="0">
              <a:latin typeface="Helvetica" panose="020B0604020202030204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Individual Item Prompts for guiding reflective conversations</a:t>
            </a:r>
            <a:endParaRPr lang="en-US" sz="3200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Process for Analyzing an </a:t>
            </a:r>
            <a:br>
              <a:rPr lang="en-US" dirty="0" smtClean="0">
                <a:latin typeface="Helvetica" panose="020B0604020202030204" pitchFamily="34" charset="0"/>
                <a:cs typeface="Calibri" pitchFamily="34" charset="0"/>
              </a:rPr>
            </a:b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Identified Item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1933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2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Fill in your own “What’s Working”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205" t="22252" r="20530" b="6755"/>
          <a:stretch>
            <a:fillRect/>
          </a:stretch>
        </p:blipFill>
        <p:spPr bwMode="auto">
          <a:xfrm>
            <a:off x="304800" y="1247670"/>
            <a:ext cx="8229600" cy="561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3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Helvetica" panose="020B0604020202030204" pitchFamily="34" charset="0"/>
                <a:cs typeface="Calibri" pitchFamily="34" charset="0"/>
              </a:rPr>
              <a:t>Day and Night Partners</a:t>
            </a:r>
            <a:endParaRPr lang="en-US" sz="44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Find a Day partner who has a very different job than you.  Write their name in your Day section and be sure they write your name in their Day section</a:t>
            </a:r>
          </a:p>
          <a:p>
            <a:pPr marL="109728" indent="0">
              <a:buNone/>
            </a:pPr>
            <a:endParaRPr lang="en-US" sz="1000" dirty="0" smtClean="0">
              <a:latin typeface="Helvetica" panose="020B0604020202030204" pitchFamily="34" charset="0"/>
              <a:cs typeface="Calibri" pitchFamily="34" charset="0"/>
            </a:endParaRP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Move on and go to a new person who has a similar job or content area and write each others’ names in your Night sections</a:t>
            </a:r>
          </a:p>
          <a:p>
            <a:pPr marL="109728" indent="0">
              <a:buNone/>
            </a:pPr>
            <a:endParaRPr lang="en-US" sz="1000" dirty="0" smtClean="0">
              <a:latin typeface="Helvetica" panose="020B0604020202030204" pitchFamily="34" charset="0"/>
              <a:cs typeface="Calibri" pitchFamily="34" charset="0"/>
            </a:endParaRP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Return to your seat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39"/>
          <p:cNvSpPr>
            <a:spLocks noGrp="1"/>
          </p:cNvSpPr>
          <p:nvPr>
            <p:ph type="title"/>
          </p:nvPr>
        </p:nvSpPr>
        <p:spPr>
          <a:xfrm>
            <a:off x="457200" y="109893"/>
            <a:ext cx="8229600" cy="1041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What’s Working?  What’s Not?</a:t>
            </a:r>
            <a:endParaRPr lang="en-US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4001" r="22649" b="9999"/>
          <a:stretch/>
        </p:blipFill>
        <p:spPr bwMode="auto">
          <a:xfrm>
            <a:off x="1214651" y="900752"/>
            <a:ext cx="671469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Where are we Going?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115" t="21143" r="20690" b="20343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Ideal Example</a:t>
            </a:r>
            <a:endParaRPr lang="en-US" dirty="0">
              <a:solidFill>
                <a:schemeClr val="accent1"/>
              </a:solidFill>
              <a:latin typeface="Helvetica" panose="020B0604020202030204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22567" r="22425" b="32657"/>
          <a:stretch/>
        </p:blipFill>
        <p:spPr bwMode="auto">
          <a:xfrm>
            <a:off x="515203" y="1418230"/>
            <a:ext cx="8113594" cy="412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4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Brainstorm Ideal Situations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Helvetica" panose="020B0604020202030204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Find your Night Partner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Pair up with another set of Night Partners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Brainstorm a list of Ideal situations regarding our item</a:t>
            </a:r>
            <a:endParaRPr lang="en-US" sz="3200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Graffiti Wall Directions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Stand by your assigned poster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Record 3 or 4 Challenges to the Ideal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Brainstorm as many ways to overcome those challenges as possible  (8 minutes)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Rotate to next station Ideal at the signal  (4 minutes per station)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Return to your original poster and reflect upon ideas added by your colleagues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Graffiti Wall Ideals</a:t>
            </a:r>
            <a:r>
              <a:rPr lang="en-US" dirty="0" smtClean="0">
                <a:latin typeface="Helvetica" panose="020B0604020202030204" pitchFamily="34" charset="0"/>
              </a:rPr>
              <a:t/>
            </a:r>
            <a:br>
              <a:rPr lang="en-US" dirty="0" smtClean="0">
                <a:latin typeface="Helvetica" panose="020B0604020202030204" pitchFamily="34" charset="0"/>
              </a:rPr>
            </a:br>
            <a:r>
              <a:rPr lang="en-US" dirty="0" smtClean="0">
                <a:latin typeface="Helvetica" panose="020B0604020202030204" pitchFamily="34" charset="0"/>
              </a:rPr>
              <a:t>___________________</a:t>
            </a:r>
            <a:endParaRPr lang="en-US" dirty="0">
              <a:latin typeface="Helvetica" panose="020B0604020202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91193"/>
              </p:ext>
            </p:extLst>
          </p:nvPr>
        </p:nvGraphicFramePr>
        <p:xfrm>
          <a:off x="0" y="1627346"/>
          <a:ext cx="9144001" cy="5096355"/>
        </p:xfrm>
        <a:graphic>
          <a:graphicData uri="http://schemas.openxmlformats.org/drawingml/2006/table">
            <a:tbl>
              <a:tblPr/>
              <a:tblGrid>
                <a:gridCol w="2950205"/>
                <a:gridCol w="3096898"/>
                <a:gridCol w="3096898"/>
              </a:tblGrid>
              <a:tr h="7722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CHALLENGE #</a:t>
                      </a:r>
                      <a:r>
                        <a:rPr lang="en-US" sz="1800" b="1" dirty="0" smtClean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CHALLENGE # 2</a:t>
                      </a:r>
                      <a:endParaRPr lang="en-US" sz="18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CHALLENGE # 3</a:t>
                      </a:r>
                      <a:endParaRPr lang="en-US" sz="18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0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Ways to Overcome </a:t>
                      </a:r>
                      <a:endParaRPr lang="en-US" sz="18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Ways to Overcome</a:t>
                      </a:r>
                      <a:endParaRPr lang="en-US" sz="18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Ways to Overcome</a:t>
                      </a:r>
                      <a:endParaRPr lang="en-US" sz="18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 rot="16200000">
            <a:off x="266700" y="829670"/>
            <a:ext cx="3810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Individual Item Prompts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Are used to guide reflective, collaborative conversations about specific school conditions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Are a series of reflective prompts for nearly every question in the survey and are available on-line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Are not the only questions to ask, but provide a starting point for dialogue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Sample Item Prompt</a:t>
            </a:r>
            <a:endParaRPr lang="en-US" dirty="0">
              <a:solidFill>
                <a:schemeClr val="accent1"/>
              </a:solidFill>
              <a:latin typeface="Helvetica" panose="020B0604020202030204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t="26149" r="14142" b="25672"/>
          <a:stretch/>
        </p:blipFill>
        <p:spPr bwMode="auto">
          <a:xfrm>
            <a:off x="457200" y="1583140"/>
            <a:ext cx="8325135" cy="367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0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Helvetica" panose="020B0604020202030204" pitchFamily="34" charset="0"/>
                <a:cs typeface="Calibri" pitchFamily="34" charset="0"/>
              </a:rPr>
              <a:t>2.1D: Reflections</a:t>
            </a:r>
            <a:endParaRPr lang="en-US" dirty="0">
              <a:latin typeface="Helvetica" panose="020B0604020202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t="20776" r="13246" b="10000"/>
          <a:stretch/>
        </p:blipFill>
        <p:spPr bwMode="auto">
          <a:xfrm>
            <a:off x="655090" y="1023581"/>
            <a:ext cx="7915703" cy="491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1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Item Prompt Discussion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Assign a Facilitator, Recorder and Reporter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Reflect upon these questions, or discuss any other questions that arise ON TOPIC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Record the group’s thoughts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Pay attention to collaborative norms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Be ready to share key points</a:t>
            </a:r>
            <a:endParaRPr lang="en-US" sz="3200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Connector</a:t>
            </a: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 Directions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>
              <a:latin typeface="Helvetica" panose="020B0604020202030204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Read the rating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Reflect upon each Teaching Condition Construct and rate them from 1 (low) – 4 (high)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Reflect and write a few notes about each Teaching Conditions Construct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Find your Day partner and share out key points for 2 minutes each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Helvetica" panose="020B0604020202030204" pitchFamily="34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 l="25714" t="20229" r="26286" b="22171"/>
          <a:stretch>
            <a:fillRect/>
          </a:stretch>
        </p:blipFill>
        <p:spPr bwMode="auto">
          <a:xfrm>
            <a:off x="152400" y="152400"/>
            <a:ext cx="8763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83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Creating an Action Plan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149" t="21702" r="19149" b="11348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3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 l="23636" t="20848" r="23636" b="145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85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SMART GOALS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430" y="1260475"/>
            <a:ext cx="7162800" cy="4525963"/>
          </a:xfrm>
        </p:spPr>
        <p:txBody>
          <a:bodyPr/>
          <a:lstStyle/>
          <a:p>
            <a:endParaRPr lang="en-US" dirty="0" smtClean="0">
              <a:latin typeface="Helvetica" panose="020B0604020202030204" pitchFamily="34" charset="0"/>
            </a:endParaRP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Specific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Measurable and Observable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Attainable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Realistic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Timely</a:t>
            </a:r>
            <a:endParaRPr lang="en-US" sz="3200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 l="23809" t="18286" r="26191" b="14666"/>
          <a:stretch>
            <a:fillRect/>
          </a:stretch>
        </p:blipFill>
        <p:spPr bwMode="auto">
          <a:xfrm>
            <a:off x="457200" y="152400"/>
            <a:ext cx="8001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3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Creating Objectives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9576"/>
            <a:ext cx="8229600" cy="3992563"/>
          </a:xfrm>
        </p:spPr>
        <p:txBody>
          <a:bodyPr/>
          <a:lstStyle/>
          <a:p>
            <a:pPr lvl="0"/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Come to consensus about a single objective by combining dominant ideas.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Place a Check by key nouns that are repeated  - Time,  Planning,  Meeting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Underline key verbs/adverbs that are repeated – Meet Efficiently, Listen carefully, </a:t>
            </a:r>
          </a:p>
          <a:p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Spell Out Success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Helvetica" panose="020B0604020202030204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What does your Objective look like specifically?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Turn to an elbow partner behind you, someone NOT at your table, and describe your image of success with this objective</a:t>
            </a:r>
            <a:r>
              <a:rPr lang="en-US" sz="3200" dirty="0">
                <a:latin typeface="Helvetica" panose="020B0604020202030204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 (4 minutes</a:t>
            </a:r>
            <a:r>
              <a:rPr lang="en-US" dirty="0">
                <a:latin typeface="Helvetica" panose="020B0604020202030204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15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 l="23636" t="20848" r="23636" b="145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 rot="19375209">
            <a:off x="963498" y="1069975"/>
            <a:ext cx="381000" cy="381000"/>
          </a:xfrm>
          <a:prstGeom prst="downArrow">
            <a:avLst/>
          </a:pr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2 + 2 = 4 Directions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150"/>
            <a:ext cx="8229600" cy="4525962"/>
          </a:xfrm>
        </p:spPr>
        <p:txBody>
          <a:bodyPr/>
          <a:lstStyle/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Write one step that is critical for meeting our objective in the first box.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Share that idea with another person and write their idea in the second box.</a:t>
            </a:r>
          </a:p>
          <a:p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Go to another person, give her your 2 ideas and record her 2 ideas on your paper. </a:t>
            </a:r>
            <a:endParaRPr lang="en-US" sz="3200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</p:spPr>
        <p:txBody>
          <a:bodyPr/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Connector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754733"/>
              </p:ext>
            </p:extLst>
          </p:nvPr>
        </p:nvGraphicFramePr>
        <p:xfrm>
          <a:off x="-2" y="1295399"/>
          <a:ext cx="9144001" cy="5590118"/>
        </p:xfrm>
        <a:graphic>
          <a:graphicData uri="http://schemas.openxmlformats.org/drawingml/2006/table">
            <a:tbl>
              <a:tblPr/>
              <a:tblGrid>
                <a:gridCol w="2779776"/>
                <a:gridCol w="788926"/>
                <a:gridCol w="2795523"/>
                <a:gridCol w="2779776"/>
              </a:tblGrid>
              <a:tr h="3009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CONSTRUCT</a:t>
                      </a: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#</a:t>
                      </a: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RATIONALE</a:t>
                      </a:r>
                      <a:endParaRPr lang="en-US" sz="11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Positive Aspects</a:t>
                      </a: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Challenging </a:t>
                      </a:r>
                      <a:r>
                        <a:rPr lang="en-US" sz="1400" b="1" dirty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Aspects</a:t>
                      </a: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TIME</a:t>
                      </a: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FACILITIES AND RESOURCES</a:t>
                      </a: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COMMUNITY SUPPORT</a:t>
                      </a: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MANAGING </a:t>
                      </a:r>
                      <a:r>
                        <a:rPr lang="en-US" sz="1400" b="1" dirty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STUDENT CONDUCT</a:t>
                      </a: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TEACHER</a:t>
                      </a: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LEADERSHIP</a:t>
                      </a: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SCHOOL</a:t>
                      </a: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LEADERSHIP</a:t>
                      </a: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PROFESSIONAL</a:t>
                      </a: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DEVELOPMENT</a:t>
                      </a: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 panose="020B0604020202030204" pitchFamily="34" charset="0"/>
                          <a:ea typeface="Calibri"/>
                          <a:cs typeface="Times New Roman"/>
                        </a:rPr>
                        <a:t>INSTRUCTIONAL  PRACTICES AND SUPPORT</a:t>
                      </a: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Helvetica" panose="020B0604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3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 l="30814" t="17907" r="30233" b="11395"/>
          <a:stretch>
            <a:fillRect/>
          </a:stretch>
        </p:blipFill>
        <p:spPr bwMode="auto">
          <a:xfrm>
            <a:off x="1323833" y="116006"/>
            <a:ext cx="6714698" cy="6741994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06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3 Finger Voting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Each person is allowed 3 votes.</a:t>
            </a:r>
          </a:p>
          <a:p>
            <a:pPr marL="342900" lvl="1" indent="-342900">
              <a:buFontTx/>
              <a:buChar char="•"/>
            </a:pPr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You can use all 3 fingers to vote for one answer you feel strongly about, or use 1 vote to count for 3 different choices.  </a:t>
            </a:r>
          </a:p>
          <a:p>
            <a:pPr marL="342900" lvl="1" indent="-342900">
              <a:buFontTx/>
              <a:buChar char="•"/>
            </a:pPr>
            <a:r>
              <a:rPr lang="en-US" sz="3200" dirty="0" smtClean="0">
                <a:latin typeface="Helvetica" panose="020B0604020202030204" pitchFamily="34" charset="0"/>
                <a:cs typeface="Calibri" pitchFamily="34" charset="0"/>
              </a:rPr>
              <a:t>Or you can vote two fingers for choice  #1, and  one finger for choice #2, etc…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Count scores at the end to determine which Steps to use.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531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Finish the Action Plan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 Fill in the assigned section of the Action Plan with your table group</a:t>
            </a:r>
            <a:endParaRPr lang="en-US" sz="2800" dirty="0" smtClean="0">
              <a:latin typeface="Helvetica" panose="020B0604020202030204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What must be included?</a:t>
            </a:r>
            <a:endParaRPr lang="en-US" sz="2400" dirty="0" smtClean="0">
              <a:latin typeface="Helvetica" panose="020B0604020202030204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How will we know we succeeded?</a:t>
            </a:r>
            <a:endParaRPr lang="en-US" sz="2400" dirty="0" smtClean="0">
              <a:latin typeface="Helvetica" panose="020B0604020202030204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What resources are needed?</a:t>
            </a:r>
            <a:endParaRPr lang="en-US" sz="2400" dirty="0" smtClean="0">
              <a:latin typeface="Helvetica" panose="020B0604020202030204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By Whom? /  By When?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Report out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Commit to the goal</a:t>
            </a:r>
          </a:p>
          <a:p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53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Congratulations !!  We DID IT !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Helvetica" panose="020B0604020202030204" pitchFamily="34" charset="0"/>
            </a:endParaRPr>
          </a:p>
          <a:p>
            <a:r>
              <a:rPr lang="en-US" dirty="0" smtClean="0">
                <a:latin typeface="Helvetica" panose="020B0604020202030204" pitchFamily="34" charset="0"/>
              </a:rPr>
              <a:t>This is only the beginning!!   </a:t>
            </a:r>
          </a:p>
          <a:p>
            <a:r>
              <a:rPr lang="en-US" dirty="0" smtClean="0">
                <a:latin typeface="Helvetica" panose="020B0604020202030204" pitchFamily="34" charset="0"/>
              </a:rPr>
              <a:t>We’ve worked and identified an area for growth</a:t>
            </a:r>
          </a:p>
          <a:p>
            <a:r>
              <a:rPr lang="en-US" dirty="0" smtClean="0">
                <a:latin typeface="Helvetica" panose="020B0604020202030204" pitchFamily="34" charset="0"/>
              </a:rPr>
              <a:t>We’ve made an action plan for HOW we’ll improve</a:t>
            </a:r>
          </a:p>
          <a:p>
            <a:r>
              <a:rPr lang="en-US" dirty="0" smtClean="0">
                <a:latin typeface="Helvetica" panose="020B0604020202030204" pitchFamily="34" charset="0"/>
              </a:rPr>
              <a:t>Now we have to DO it</a:t>
            </a:r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271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Questions and Evaluation Sheet</a:t>
            </a:r>
            <a:endParaRPr lang="en-US" dirty="0">
              <a:latin typeface="Helvetica" panose="020B0604020202030204" pitchFamily="34" charset="0"/>
              <a:cs typeface="Calibri" pitchFamily="34" charset="0"/>
            </a:endParaRPr>
          </a:p>
        </p:txBody>
      </p:sp>
      <p:pic>
        <p:nvPicPr>
          <p:cNvPr id="3" name="Picture 2" descr="Screen Shot 2015-03-20 at 3.4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9144000" cy="5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0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Helvetica" panose="020B0604020202030204" pitchFamily="34" charset="0"/>
                <a:cs typeface="Calibri" pitchFamily="34" charset="0"/>
              </a:rPr>
              <a:t>Setting the Context</a:t>
            </a:r>
            <a:endParaRPr lang="en-US" sz="4000" dirty="0">
              <a:latin typeface="Helvetica" panose="020B0604020202030204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CUSTOMIZE FOR YOUR PRESENTATION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Rationale for taking the survey</a:t>
            </a:r>
          </a:p>
          <a:p>
            <a:r>
              <a:rPr lang="en-US" dirty="0" smtClean="0">
                <a:latin typeface="Helvetica" panose="020B0604020202030204" pitchFamily="34" charset="0"/>
                <a:cs typeface="Calibri" pitchFamily="34" charset="0"/>
              </a:rPr>
              <a:t>Information about the Survey</a:t>
            </a:r>
          </a:p>
          <a:p>
            <a:endParaRPr lang="en-US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 NTC Use">
  <a:themeElements>
    <a:clrScheme name="Digital Palette 2016 R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63192"/>
      </a:accent1>
      <a:accent2>
        <a:srgbClr val="383A38"/>
      </a:accent2>
      <a:accent3>
        <a:srgbClr val="282E6B"/>
      </a:accent3>
      <a:accent4>
        <a:srgbClr val="53A3B4"/>
      </a:accent4>
      <a:accent5>
        <a:srgbClr val="DA7E31"/>
      </a:accent5>
      <a:accent6>
        <a:srgbClr val="6D6E7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TC Theme">
  <a:themeElements>
    <a:clrScheme name="Digital Palette 2016 R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63192"/>
      </a:accent1>
      <a:accent2>
        <a:srgbClr val="383A38"/>
      </a:accent2>
      <a:accent3>
        <a:srgbClr val="282E6B"/>
      </a:accent3>
      <a:accent4>
        <a:srgbClr val="53A3B4"/>
      </a:accent4>
      <a:accent5>
        <a:srgbClr val="DA7E31"/>
      </a:accent5>
      <a:accent6>
        <a:srgbClr val="6D6E7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NTC Mission Set">
  <a:themeElements>
    <a:clrScheme name="Digital Palette 2016 R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63192"/>
      </a:accent1>
      <a:accent2>
        <a:srgbClr val="383A38"/>
      </a:accent2>
      <a:accent3>
        <a:srgbClr val="282E6B"/>
      </a:accent3>
      <a:accent4>
        <a:srgbClr val="53A3B4"/>
      </a:accent4>
      <a:accent5>
        <a:srgbClr val="DA7E31"/>
      </a:accent5>
      <a:accent6>
        <a:srgbClr val="6D6E7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acher Induction Set">
  <a:themeElements>
    <a:clrScheme name="Digital Palette 2016 R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63192"/>
      </a:accent1>
      <a:accent2>
        <a:srgbClr val="383A38"/>
      </a:accent2>
      <a:accent3>
        <a:srgbClr val="282E6B"/>
      </a:accent3>
      <a:accent4>
        <a:srgbClr val="53A3B4"/>
      </a:accent4>
      <a:accent5>
        <a:srgbClr val="DA7E31"/>
      </a:accent5>
      <a:accent6>
        <a:srgbClr val="6D6E7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chool Leadership Set">
  <a:themeElements>
    <a:clrScheme name="Digital Palette 2016 R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63192"/>
      </a:accent1>
      <a:accent2>
        <a:srgbClr val="383A38"/>
      </a:accent2>
      <a:accent3>
        <a:srgbClr val="282E6B"/>
      </a:accent3>
      <a:accent4>
        <a:srgbClr val="53A3B4"/>
      </a:accent4>
      <a:accent5>
        <a:srgbClr val="DA7E31"/>
      </a:accent5>
      <a:accent6>
        <a:srgbClr val="6D6E7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Instructional Coaching Set">
  <a:themeElements>
    <a:clrScheme name="Digital Palette 2016 R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63192"/>
      </a:accent1>
      <a:accent2>
        <a:srgbClr val="383A38"/>
      </a:accent2>
      <a:accent3>
        <a:srgbClr val="282E6B"/>
      </a:accent3>
      <a:accent4>
        <a:srgbClr val="53A3B4"/>
      </a:accent4>
      <a:accent5>
        <a:srgbClr val="DA7E31"/>
      </a:accent5>
      <a:accent6>
        <a:srgbClr val="6D6E7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TELL Set">
  <a:themeElements>
    <a:clrScheme name="Digital Palette 2016 R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63192"/>
      </a:accent1>
      <a:accent2>
        <a:srgbClr val="383A38"/>
      </a:accent2>
      <a:accent3>
        <a:srgbClr val="282E6B"/>
      </a:accent3>
      <a:accent4>
        <a:srgbClr val="53A3B4"/>
      </a:accent4>
      <a:accent5>
        <a:srgbClr val="DA7E31"/>
      </a:accent5>
      <a:accent6>
        <a:srgbClr val="6D6E7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Quote Set Gradient">
  <a:themeElements>
    <a:clrScheme name="Digital Palette 2016 R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63192"/>
      </a:accent1>
      <a:accent2>
        <a:srgbClr val="383A38"/>
      </a:accent2>
      <a:accent3>
        <a:srgbClr val="282E6B"/>
      </a:accent3>
      <a:accent4>
        <a:srgbClr val="53A3B4"/>
      </a:accent4>
      <a:accent5>
        <a:srgbClr val="DA7E31"/>
      </a:accent5>
      <a:accent6>
        <a:srgbClr val="6D6E7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2017-Corporate-Power-Point-Master-Deck</Template>
  <TotalTime>30894</TotalTime>
  <Words>1848</Words>
  <Application>Microsoft Office PowerPoint</Application>
  <PresentationFormat>On-screen Show (4:3)</PresentationFormat>
  <Paragraphs>417</Paragraphs>
  <Slides>84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84</vt:i4>
      </vt:variant>
    </vt:vector>
  </HeadingPairs>
  <TitlesOfParts>
    <vt:vector size="92" baseType="lpstr">
      <vt:lpstr>General NTC Use</vt:lpstr>
      <vt:lpstr>NTC Theme</vt:lpstr>
      <vt:lpstr>NTC Mission Set</vt:lpstr>
      <vt:lpstr>Teacher Induction Set</vt:lpstr>
      <vt:lpstr>School Leadership Set</vt:lpstr>
      <vt:lpstr>Instructional Coaching Set</vt:lpstr>
      <vt:lpstr>TELL Set</vt:lpstr>
      <vt:lpstr>Quote Set Gradient</vt:lpstr>
      <vt:lpstr>Using Your TELL Data: A Guide for School Leaders</vt:lpstr>
      <vt:lpstr>Welcome</vt:lpstr>
      <vt:lpstr> Training Objectives </vt:lpstr>
      <vt:lpstr>Agenda</vt:lpstr>
      <vt:lpstr> Norms for the Discussion </vt:lpstr>
      <vt:lpstr>Day and Night Partners</vt:lpstr>
      <vt:lpstr>Connector Directions</vt:lpstr>
      <vt:lpstr>Connector</vt:lpstr>
      <vt:lpstr>Setting the Context</vt:lpstr>
      <vt:lpstr>What We Know about  Teaching Conditions</vt:lpstr>
      <vt:lpstr>Reform is a Long Term Process</vt:lpstr>
      <vt:lpstr>Uses of the Data</vt:lpstr>
      <vt:lpstr>“Using the Survey Results Effectively” Article</vt:lpstr>
      <vt:lpstr>PowerPoint Presentation</vt:lpstr>
      <vt:lpstr>Basic TELL Vocabulary</vt:lpstr>
      <vt:lpstr>http://tellkentucky.org</vt:lpstr>
      <vt:lpstr>Find your District and School</vt:lpstr>
      <vt:lpstr>What Do the Numbers Mean?</vt:lpstr>
      <vt:lpstr>Impact of % Completing  the Survey</vt:lpstr>
      <vt:lpstr>Access to the Detailed Results</vt:lpstr>
      <vt:lpstr>Detailed Results</vt:lpstr>
      <vt:lpstr>Access to the Summary Results</vt:lpstr>
      <vt:lpstr> Summary Results  </vt:lpstr>
      <vt:lpstr>Access to the Comparison Results</vt:lpstr>
      <vt:lpstr>Comparison Report</vt:lpstr>
      <vt:lpstr>BREAK TIME !</vt:lpstr>
      <vt:lpstr>Construct Indicator Worksheet</vt:lpstr>
      <vt:lpstr> Summary Report – Finding Your School Data  </vt:lpstr>
      <vt:lpstr>Construct Indicator Worksheet Marking Your School Data</vt:lpstr>
      <vt:lpstr> Summary Report – Finding Your School Level Data  </vt:lpstr>
      <vt:lpstr>Construct Indicator Worksheet Marking Your School Level Data</vt:lpstr>
      <vt:lpstr> Summary Report – Finding Your District Data  </vt:lpstr>
      <vt:lpstr>Construct Indicator Worksheet Marking Your District Data</vt:lpstr>
      <vt:lpstr> Summary Report – Finding Your State Data  </vt:lpstr>
      <vt:lpstr>Construct Indicator Worksheet Marking Your State Data</vt:lpstr>
      <vt:lpstr>Summary Results Comparison Report – Results from 2015</vt:lpstr>
      <vt:lpstr>Construct Indicator Worksheet Marking Your Data From 2015</vt:lpstr>
      <vt:lpstr>Construct Indicator Worksheet Calculate Growth from 2017 to 2015</vt:lpstr>
      <vt:lpstr>Compare Your School Data to the School Level Data</vt:lpstr>
      <vt:lpstr>Compare Your School Data to the District Data</vt:lpstr>
      <vt:lpstr>Compare Your School Data to the State Data</vt:lpstr>
      <vt:lpstr>Prioritize the Constructs</vt:lpstr>
      <vt:lpstr>Prioritize the Constructs</vt:lpstr>
      <vt:lpstr>Construct a Consensogram</vt:lpstr>
      <vt:lpstr>Consensogram</vt:lpstr>
      <vt:lpstr>Consensogram Findings</vt:lpstr>
      <vt:lpstr>PowerPoint Presentation</vt:lpstr>
      <vt:lpstr>Range of % Agreement  </vt:lpstr>
      <vt:lpstr>Construct Item Work Sheet </vt:lpstr>
      <vt:lpstr>Choose an Item of interest</vt:lpstr>
      <vt:lpstr>Item Consensogram</vt:lpstr>
      <vt:lpstr>Item Consensogram Findings</vt:lpstr>
      <vt:lpstr>Detailed Report </vt:lpstr>
      <vt:lpstr>Detailed Report</vt:lpstr>
      <vt:lpstr>Detailed Report Makes the data more Real</vt:lpstr>
      <vt:lpstr>What about N ?</vt:lpstr>
      <vt:lpstr>Two Methods for Examining Individual Items</vt:lpstr>
      <vt:lpstr>Process for Analyzing an  Identified Item</vt:lpstr>
      <vt:lpstr>Fill in your own “What’s Working”</vt:lpstr>
      <vt:lpstr>What’s Working?  What’s Not?</vt:lpstr>
      <vt:lpstr>Where are we Going?</vt:lpstr>
      <vt:lpstr>Ideal Example</vt:lpstr>
      <vt:lpstr>Brainstorm Ideal Situations</vt:lpstr>
      <vt:lpstr>Graffiti Wall Directions</vt:lpstr>
      <vt:lpstr>Graffiti Wall Ideals ___________________</vt:lpstr>
      <vt:lpstr>Individual Item Prompts</vt:lpstr>
      <vt:lpstr>Sample Item Prompt</vt:lpstr>
      <vt:lpstr>2.1D: Reflections</vt:lpstr>
      <vt:lpstr>Item Prompt Discussion</vt:lpstr>
      <vt:lpstr>PowerPoint Presentation</vt:lpstr>
      <vt:lpstr>Creating an Action Plan</vt:lpstr>
      <vt:lpstr>PowerPoint Presentation</vt:lpstr>
      <vt:lpstr>PowerPoint Presentation</vt:lpstr>
      <vt:lpstr>SMART GOALS</vt:lpstr>
      <vt:lpstr>PowerPoint Presentation</vt:lpstr>
      <vt:lpstr>Creating Objectives</vt:lpstr>
      <vt:lpstr>Spell Out Success</vt:lpstr>
      <vt:lpstr>PowerPoint Presentation</vt:lpstr>
      <vt:lpstr>2 + 2 = 4 Directions</vt:lpstr>
      <vt:lpstr>PowerPoint Presentation</vt:lpstr>
      <vt:lpstr>3 Finger Voting</vt:lpstr>
      <vt:lpstr>Finish the Action Plan</vt:lpstr>
      <vt:lpstr>Congratulations !!  We DID IT !</vt:lpstr>
      <vt:lpstr>Questions and Evaluation Sheet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Jay O'Toole</dc:creator>
  <cp:lastModifiedBy>Keri Feibelman</cp:lastModifiedBy>
  <cp:revision>223</cp:revision>
  <dcterms:created xsi:type="dcterms:W3CDTF">2011-03-11T21:11:29Z</dcterms:created>
  <dcterms:modified xsi:type="dcterms:W3CDTF">2017-06-26T16:11:56Z</dcterms:modified>
</cp:coreProperties>
</file>